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66" r:id="rId4"/>
    <p:sldId id="258" r:id="rId5"/>
    <p:sldId id="259" r:id="rId6"/>
    <p:sldId id="267" r:id="rId7"/>
    <p:sldId id="268" r:id="rId8"/>
    <p:sldId id="269" r:id="rId9"/>
    <p:sldId id="270" r:id="rId10"/>
    <p:sldId id="271" r:id="rId11"/>
    <p:sldId id="272" r:id="rId12"/>
    <p:sldId id="273" r:id="rId13"/>
    <p:sldId id="260" r:id="rId14"/>
    <p:sldId id="261" r:id="rId15"/>
    <p:sldId id="263" r:id="rId16"/>
    <p:sldId id="264" r:id="rId17"/>
    <p:sldId id="265" r:id="rId18"/>
    <p:sldId id="274" r:id="rId19"/>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5706" autoAdjust="0"/>
  </p:normalViewPr>
  <p:slideViewPr>
    <p:cSldViewPr snapToGrid="0" snapToObjects="1">
      <p:cViewPr varScale="1">
        <p:scale>
          <a:sx n="53" d="100"/>
          <a:sy n="53" d="100"/>
        </p:scale>
        <p:origin x="748"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98160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D80114-03B9-598C-7B65-28740D681B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B5A739-46D5-9411-9435-95CDAE4F9F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3FB5BF-62CB-6A85-7BFC-69D625524F6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6C0E0B2-B4B1-EB7B-D901-4E4154306430}"/>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46819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2329220"/>
            <a:ext cx="6244709" cy="3571042"/>
          </a:xfrm>
          <a:prstGeom prst="rect">
            <a:avLst/>
          </a:prstGeom>
        </p:spPr>
      </p:pic>
      <p:sp>
        <p:nvSpPr>
          <p:cNvPr id="3" name="Text 0"/>
          <p:cNvSpPr/>
          <p:nvPr/>
        </p:nvSpPr>
        <p:spPr>
          <a:xfrm>
            <a:off x="7599521" y="2121694"/>
            <a:ext cx="6244709" cy="2126337"/>
          </a:xfrm>
          <a:prstGeom prst="rect">
            <a:avLst/>
          </a:prstGeom>
          <a:noFill/>
          <a:ln/>
        </p:spPr>
        <p:txBody>
          <a:bodyPr wrap="squar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Spaceship Duel: A Thrilling Multiplayer Game by</a:t>
            </a:r>
            <a:endParaRPr lang="en-US" sz="4450" dirty="0"/>
          </a:p>
        </p:txBody>
      </p:sp>
      <p:sp>
        <p:nvSpPr>
          <p:cNvPr id="4" name="Text 1"/>
          <p:cNvSpPr/>
          <p:nvPr/>
        </p:nvSpPr>
        <p:spPr>
          <a:xfrm>
            <a:off x="7591901" y="4463474"/>
            <a:ext cx="6244709"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Suleman Majeed
Imad Ahmad
Muhammad Abubakar</a:t>
            </a:r>
            <a:endParaRPr lang="en-US" sz="1750" dirty="0"/>
          </a:p>
        </p:txBody>
      </p:sp>
      <p:sp>
        <p:nvSpPr>
          <p:cNvPr id="5" name="Text 2"/>
          <p:cNvSpPr/>
          <p:nvPr/>
        </p:nvSpPr>
        <p:spPr>
          <a:xfrm>
            <a:off x="7599521" y="5767626"/>
            <a:ext cx="6244709" cy="362903"/>
          </a:xfrm>
          <a:prstGeom prst="rect">
            <a:avLst/>
          </a:prstGeom>
          <a:noFill/>
          <a:ln/>
        </p:spPr>
        <p:txBody>
          <a:bodyPr wrap="none" lIns="0" tIns="0" rIns="0" bIns="0" rtlCol="0" anchor="t"/>
          <a:lstStyle/>
          <a:p>
            <a:pPr marL="0" indent="0">
              <a:lnSpc>
                <a:spcPts val="2850"/>
              </a:lnSpc>
              <a:buNone/>
            </a:pPr>
            <a:endParaRPr lang="en-US" sz="1750" dirty="0"/>
          </a:p>
        </p:txBody>
      </p:sp>
      <p:pic>
        <p:nvPicPr>
          <p:cNvPr id="7" name="Picture 6">
            <a:extLst>
              <a:ext uri="{FF2B5EF4-FFF2-40B4-BE49-F238E27FC236}">
                <a16:creationId xmlns:a16="http://schemas.microsoft.com/office/drawing/2014/main" id="{ABA00616-C474-41B7-8FF4-DAF34C9DEF6C}"/>
              </a:ext>
            </a:extLst>
          </p:cNvPr>
          <p:cNvPicPr>
            <a:picLocks noChangeAspect="1"/>
          </p:cNvPicPr>
          <p:nvPr/>
        </p:nvPicPr>
        <p:blipFill>
          <a:blip r:embed="rId4"/>
          <a:stretch>
            <a:fillRect/>
          </a:stretch>
        </p:blipFill>
        <p:spPr>
          <a:xfrm>
            <a:off x="11171173" y="6576518"/>
            <a:ext cx="3459227" cy="1653082"/>
          </a:xfrm>
          <a:prstGeom prst="rect">
            <a:avLst/>
          </a:prstGeom>
        </p:spPr>
      </p:pic>
      <p:pic>
        <p:nvPicPr>
          <p:cNvPr id="8" name="Picture 7">
            <a:extLst>
              <a:ext uri="{FF2B5EF4-FFF2-40B4-BE49-F238E27FC236}">
                <a16:creationId xmlns:a16="http://schemas.microsoft.com/office/drawing/2014/main" id="{01B1D9AF-EC86-4847-B486-898FC3AD548F}"/>
              </a:ext>
            </a:extLst>
          </p:cNvPr>
          <p:cNvPicPr>
            <a:picLocks noChangeAspect="1"/>
          </p:cNvPicPr>
          <p:nvPr/>
        </p:nvPicPr>
        <p:blipFill>
          <a:blip r:embed="rId5"/>
          <a:stretch>
            <a:fillRect/>
          </a:stretch>
        </p:blipFill>
        <p:spPr>
          <a:xfrm>
            <a:off x="8724977" y="6466939"/>
            <a:ext cx="3686175" cy="1209675"/>
          </a:xfrm>
          <a:prstGeom prst="rect">
            <a:avLst/>
          </a:prstGeom>
        </p:spPr>
      </p:pic>
      <p:pic>
        <p:nvPicPr>
          <p:cNvPr id="9" name="Picture 8">
            <a:extLst>
              <a:ext uri="{FF2B5EF4-FFF2-40B4-BE49-F238E27FC236}">
                <a16:creationId xmlns:a16="http://schemas.microsoft.com/office/drawing/2014/main" id="{E52FBAD1-86D3-4DCE-9E2C-3DC466C22979}"/>
              </a:ext>
            </a:extLst>
          </p:cNvPr>
          <p:cNvPicPr>
            <a:picLocks noChangeAspect="1"/>
          </p:cNvPicPr>
          <p:nvPr/>
        </p:nvPicPr>
        <p:blipFill>
          <a:blip r:embed="rId5"/>
          <a:stretch>
            <a:fillRect/>
          </a:stretch>
        </p:blipFill>
        <p:spPr>
          <a:xfrm>
            <a:off x="8871167" y="6912928"/>
            <a:ext cx="3686175" cy="120967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0" y="280680"/>
            <a:ext cx="6581274" cy="2831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smtClean="0">
                <a:ln>
                  <a:noFill/>
                </a:ln>
                <a:solidFill>
                  <a:schemeClr val="bg1"/>
                </a:solidFill>
                <a:effectLst/>
                <a:latin typeface="Arial" panose="020B0604020202020204" pitchFamily="34" charset="0"/>
              </a:rPr>
              <a:t>Methods in Classes</a:t>
            </a:r>
            <a:endParaRPr kumimoji="0" lang="en-US" altLang="en-US" sz="32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smtClean="0">
                <a:ln>
                  <a:noFill/>
                </a:ln>
                <a:solidFill>
                  <a:schemeClr val="bg1"/>
                </a:solidFill>
                <a:effectLst/>
                <a:latin typeface="Arial" panose="020B0604020202020204" pitchFamily="34" charset="0"/>
              </a:rPr>
              <a:t>Methods</a:t>
            </a:r>
            <a:r>
              <a:rPr kumimoji="0" lang="en-US" altLang="en-US" sz="3200" b="0" i="0" u="none" strike="noStrike" cap="none" normalizeH="0" baseline="0" dirty="0" smtClean="0">
                <a:ln>
                  <a:noFill/>
                </a:ln>
                <a:solidFill>
                  <a:schemeClr val="bg1"/>
                </a:solidFill>
                <a:effectLst/>
                <a:latin typeface="Arial" panose="020B0604020202020204" pitchFamily="34" charset="0"/>
              </a:rPr>
              <a:t> define behavior for objects.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smtClean="0">
                <a:ln>
                  <a:noFill/>
                </a:ln>
                <a:solidFill>
                  <a:schemeClr val="bg1"/>
                </a:solidFill>
                <a:effectLst/>
                <a:latin typeface="Arial" panose="020B0604020202020204" pitchFamily="34" charset="0"/>
              </a:rPr>
              <a:t>Example: The </a:t>
            </a:r>
            <a:r>
              <a:rPr kumimoji="0" lang="en-US" altLang="en-US" sz="3200" b="0" i="0" u="none" strike="noStrike" cap="none" normalizeH="0" baseline="0" dirty="0" smtClean="0">
                <a:ln>
                  <a:noFill/>
                </a:ln>
                <a:solidFill>
                  <a:schemeClr val="bg1"/>
                </a:solidFill>
                <a:effectLst/>
                <a:latin typeface="Arial Unicode MS"/>
              </a:rPr>
              <a:t>move</a:t>
            </a:r>
            <a:r>
              <a:rPr kumimoji="0" lang="en-US" altLang="en-US" sz="3200" b="0" i="0" u="none" strike="noStrike" cap="none" normalizeH="0" baseline="0" dirty="0" smtClean="0">
                <a:ln>
                  <a:noFill/>
                </a:ln>
                <a:solidFill>
                  <a:schemeClr val="bg1"/>
                </a:solidFill>
                <a:effectLst/>
              </a:rPr>
              <a:t> method allows spaceship movement.</a:t>
            </a:r>
            <a:endParaRPr kumimoji="0" lang="en-US" altLang="en-US" sz="32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3" name="Picture 2"/>
          <p:cNvPicPr>
            <a:picLocks noChangeAspect="1"/>
          </p:cNvPicPr>
          <p:nvPr/>
        </p:nvPicPr>
        <p:blipFill>
          <a:blip r:embed="rId2"/>
          <a:stretch>
            <a:fillRect/>
          </a:stretch>
        </p:blipFill>
        <p:spPr>
          <a:xfrm>
            <a:off x="1479884" y="2780594"/>
            <a:ext cx="12360400" cy="2826121"/>
          </a:xfrm>
          <a:prstGeom prst="rect">
            <a:avLst/>
          </a:prstGeom>
        </p:spPr>
      </p:pic>
    </p:spTree>
    <p:extLst>
      <p:ext uri="{BB962C8B-B14F-4D97-AF65-F5344CB8AC3E}">
        <p14:creationId xmlns:p14="http://schemas.microsoft.com/office/powerpoint/2010/main" val="1307534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 y="641811"/>
            <a:ext cx="9805737" cy="1354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smtClean="0">
                <a:ln>
                  <a:noFill/>
                </a:ln>
                <a:solidFill>
                  <a:schemeClr val="bg1"/>
                </a:solidFill>
                <a:effectLst/>
                <a:latin typeface="Inter Bold"/>
              </a:rPr>
              <a:t>Game Class and Object </a:t>
            </a:r>
            <a:r>
              <a:rPr kumimoji="0" lang="en-US" altLang="en-US" sz="3200" b="1" i="0" u="none" strike="noStrike" cap="none" normalizeH="0" dirty="0" smtClean="0">
                <a:ln>
                  <a:noFill/>
                </a:ln>
                <a:solidFill>
                  <a:schemeClr val="bg1"/>
                </a:solidFill>
                <a:effectLst/>
                <a:latin typeface="Inter Bold"/>
              </a:rPr>
              <a:t> I</a:t>
            </a:r>
            <a:r>
              <a:rPr kumimoji="0" lang="en-US" altLang="en-US" sz="3200" b="1" i="0" u="none" strike="noStrike" cap="none" normalizeH="0" baseline="0" dirty="0" smtClean="0">
                <a:ln>
                  <a:noFill/>
                </a:ln>
                <a:solidFill>
                  <a:schemeClr val="bg1"/>
                </a:solidFill>
                <a:effectLst/>
                <a:latin typeface="Inter Bold"/>
              </a:rPr>
              <a:t>nteraction</a:t>
            </a:r>
            <a:endParaRPr kumimoji="0" lang="en-US" altLang="en-US" sz="3200" b="0" i="0" u="none" strike="noStrike" cap="none" normalizeH="0" baseline="0" dirty="0" smtClean="0">
              <a:ln>
                <a:noFill/>
              </a:ln>
              <a:solidFill>
                <a:schemeClr val="bg1"/>
              </a:solidFill>
              <a:effectLst/>
              <a:latin typeface="Inter Bold"/>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smtClean="0">
                <a:ln>
                  <a:noFill/>
                </a:ln>
                <a:solidFill>
                  <a:schemeClr val="bg1"/>
                </a:solidFill>
                <a:effectLst/>
                <a:latin typeface="Inter Bold"/>
              </a:rPr>
              <a:t>The Game class manages the entire game flow</a:t>
            </a:r>
            <a:r>
              <a:rPr kumimoji="0" lang="en-US" altLang="en-US" sz="900" b="0" i="0" u="none" strike="noStrike" cap="none" normalizeH="0" baseline="0" dirty="0" smtClean="0">
                <a:ln>
                  <a:noFill/>
                </a:ln>
                <a:solidFill>
                  <a:schemeClr val="tx1"/>
                </a:solidFill>
                <a:effectLst/>
              </a:rPr>
              <a: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3" name="Picture 2"/>
          <p:cNvPicPr>
            <a:picLocks noChangeAspect="1"/>
          </p:cNvPicPr>
          <p:nvPr/>
        </p:nvPicPr>
        <p:blipFill>
          <a:blip r:embed="rId2"/>
          <a:stretch>
            <a:fillRect/>
          </a:stretch>
        </p:blipFill>
        <p:spPr>
          <a:xfrm>
            <a:off x="1576137" y="2670166"/>
            <a:ext cx="10949001" cy="2756076"/>
          </a:xfrm>
          <a:prstGeom prst="rect">
            <a:avLst/>
          </a:prstGeom>
        </p:spPr>
      </p:pic>
    </p:spTree>
    <p:extLst>
      <p:ext uri="{BB962C8B-B14F-4D97-AF65-F5344CB8AC3E}">
        <p14:creationId xmlns:p14="http://schemas.microsoft.com/office/powerpoint/2010/main" val="41743853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348915" y="992067"/>
            <a:ext cx="12753473" cy="381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smtClean="0">
                <a:ln>
                  <a:noFill/>
                </a:ln>
                <a:solidFill>
                  <a:schemeClr val="bg1"/>
                </a:solidFill>
                <a:effectLst/>
                <a:latin typeface="Inter Bold"/>
              </a:rPr>
              <a:t>Additional OOP Concepts Used</a:t>
            </a:r>
            <a:endParaRPr kumimoji="0" lang="en-US" altLang="en-US" sz="3200" b="0" i="0" u="none" strike="noStrike" cap="none" normalizeH="0" baseline="0" dirty="0" smtClean="0">
              <a:ln>
                <a:noFill/>
              </a:ln>
              <a:solidFill>
                <a:schemeClr val="bg1"/>
              </a:solidFill>
              <a:effectLst/>
              <a:latin typeface="Inter Bold"/>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smtClean="0">
                <a:ln>
                  <a:noFill/>
                </a:ln>
                <a:solidFill>
                  <a:schemeClr val="bg1"/>
                </a:solidFill>
                <a:effectLst/>
                <a:latin typeface="Inter Bold"/>
              </a:rPr>
              <a:t>Polymorphism</a:t>
            </a:r>
            <a:r>
              <a:rPr kumimoji="0" lang="en-US" altLang="en-US" sz="3200" b="0" i="0" u="none" strike="noStrike" cap="none" normalizeH="0" baseline="0" dirty="0" smtClean="0">
                <a:ln>
                  <a:noFill/>
                </a:ln>
                <a:solidFill>
                  <a:schemeClr val="bg1"/>
                </a:solidFill>
                <a:effectLst/>
                <a:latin typeface="Inter Bold"/>
              </a:rPr>
              <a:t>: Both </a:t>
            </a:r>
            <a:r>
              <a:rPr kumimoji="0" lang="en-US" altLang="en-US" sz="3200" b="0" i="0" u="none" strike="noStrike" cap="none" normalizeH="0" baseline="0" dirty="0" err="1" smtClean="0">
                <a:ln>
                  <a:noFill/>
                </a:ln>
                <a:solidFill>
                  <a:schemeClr val="bg1"/>
                </a:solidFill>
                <a:effectLst/>
                <a:latin typeface="Inter Bold"/>
              </a:rPr>
              <a:t>YellowSpaceship</a:t>
            </a:r>
            <a:r>
              <a:rPr kumimoji="0" lang="en-US" altLang="en-US" sz="3200" b="0" i="0" u="none" strike="noStrike" cap="none" normalizeH="0" baseline="0" dirty="0" smtClean="0">
                <a:ln>
                  <a:noFill/>
                </a:ln>
                <a:solidFill>
                  <a:schemeClr val="bg1"/>
                </a:solidFill>
                <a:effectLst/>
                <a:latin typeface="Inter Bold"/>
              </a:rPr>
              <a:t> and </a:t>
            </a:r>
            <a:r>
              <a:rPr kumimoji="0" lang="en-US" altLang="en-US" sz="3200" b="0" i="0" u="none" strike="noStrike" cap="none" normalizeH="0" baseline="0" dirty="0" err="1" smtClean="0">
                <a:ln>
                  <a:noFill/>
                </a:ln>
                <a:solidFill>
                  <a:schemeClr val="bg1"/>
                </a:solidFill>
                <a:effectLst/>
                <a:latin typeface="Inter Bold"/>
              </a:rPr>
              <a:t>RedSpaceship</a:t>
            </a:r>
            <a:r>
              <a:rPr kumimoji="0" lang="en-US" altLang="en-US" sz="3200" b="0" i="0" u="none" strike="noStrike" cap="none" normalizeH="0" baseline="0" dirty="0" smtClean="0">
                <a:ln>
                  <a:noFill/>
                </a:ln>
                <a:solidFill>
                  <a:schemeClr val="bg1"/>
                </a:solidFill>
                <a:effectLst/>
                <a:latin typeface="Inter Bold"/>
              </a:rPr>
              <a:t> inherit from Spaceship, but they behave differently based on their specific attributes.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smtClean="0">
                <a:ln>
                  <a:noFill/>
                </a:ln>
                <a:solidFill>
                  <a:schemeClr val="bg1"/>
                </a:solidFill>
                <a:effectLst/>
                <a:latin typeface="Inter Bold"/>
              </a:rPr>
              <a:t>Abstraction</a:t>
            </a:r>
            <a:r>
              <a:rPr kumimoji="0" lang="en-US" altLang="en-US" sz="3200" b="0" i="0" u="none" strike="noStrike" cap="none" normalizeH="0" baseline="0" dirty="0" smtClean="0">
                <a:ln>
                  <a:noFill/>
                </a:ln>
                <a:solidFill>
                  <a:schemeClr val="bg1"/>
                </a:solidFill>
                <a:effectLst/>
                <a:latin typeface="Inter Bold"/>
              </a:rPr>
              <a:t>: The Spaceship class abstracts the common properties of spaceships so specific spaceship types can focus on their unique attributes.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61238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79684"/>
            <a:ext cx="57086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The Power of Pygame</a:t>
            </a:r>
            <a:endParaRPr lang="en-US" sz="4450" dirty="0"/>
          </a:p>
        </p:txBody>
      </p:sp>
      <p:sp>
        <p:nvSpPr>
          <p:cNvPr id="4" name="Shape 1"/>
          <p:cNvSpPr/>
          <p:nvPr/>
        </p:nvSpPr>
        <p:spPr>
          <a:xfrm>
            <a:off x="793790" y="2583775"/>
            <a:ext cx="510302" cy="510302"/>
          </a:xfrm>
          <a:prstGeom prst="roundRect">
            <a:avLst>
              <a:gd name="adj" fmla="val 18669"/>
            </a:avLst>
          </a:prstGeom>
          <a:solidFill>
            <a:srgbClr val="110080"/>
          </a:solidFill>
          <a:ln w="7620">
            <a:solidFill>
              <a:srgbClr val="2A1999"/>
            </a:solidFill>
            <a:prstDash val="solid"/>
          </a:ln>
        </p:spPr>
        <p:txBody>
          <a:bodyPr/>
          <a:lstStyle/>
          <a:p>
            <a:endParaRPr lang="en-US"/>
          </a:p>
        </p:txBody>
      </p:sp>
      <p:sp>
        <p:nvSpPr>
          <p:cNvPr id="5" name="Text 2"/>
          <p:cNvSpPr/>
          <p:nvPr/>
        </p:nvSpPr>
        <p:spPr>
          <a:xfrm>
            <a:off x="980599" y="2668786"/>
            <a:ext cx="136565"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1</a:t>
            </a:r>
            <a:endParaRPr lang="en-US" sz="2650" dirty="0"/>
          </a:p>
        </p:txBody>
      </p:sp>
      <p:sp>
        <p:nvSpPr>
          <p:cNvPr id="6" name="Text 3"/>
          <p:cNvSpPr/>
          <p:nvPr/>
        </p:nvSpPr>
        <p:spPr>
          <a:xfrm>
            <a:off x="1530906" y="2583775"/>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Open Source</a:t>
            </a:r>
            <a:endParaRPr lang="en-US" sz="2200" dirty="0"/>
          </a:p>
        </p:txBody>
      </p:sp>
      <p:sp>
        <p:nvSpPr>
          <p:cNvPr id="7" name="Text 4"/>
          <p:cNvSpPr/>
          <p:nvPr/>
        </p:nvSpPr>
        <p:spPr>
          <a:xfrm>
            <a:off x="1530906" y="3074194"/>
            <a:ext cx="2927747"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Pygame is free to use and modify, making it accessible for both beginners and experienced developers.</a:t>
            </a:r>
            <a:endParaRPr lang="en-US" sz="1750" dirty="0"/>
          </a:p>
        </p:txBody>
      </p:sp>
      <p:sp>
        <p:nvSpPr>
          <p:cNvPr id="8" name="Shape 5"/>
          <p:cNvSpPr/>
          <p:nvPr/>
        </p:nvSpPr>
        <p:spPr>
          <a:xfrm>
            <a:off x="4685467" y="2583775"/>
            <a:ext cx="510302" cy="510302"/>
          </a:xfrm>
          <a:prstGeom prst="roundRect">
            <a:avLst>
              <a:gd name="adj" fmla="val 18669"/>
            </a:avLst>
          </a:prstGeom>
          <a:solidFill>
            <a:srgbClr val="110080"/>
          </a:solidFill>
          <a:ln w="7620">
            <a:solidFill>
              <a:srgbClr val="2A1999"/>
            </a:solidFill>
            <a:prstDash val="solid"/>
          </a:ln>
        </p:spPr>
        <p:txBody>
          <a:bodyPr/>
          <a:lstStyle/>
          <a:p>
            <a:endParaRPr lang="en-US"/>
          </a:p>
        </p:txBody>
      </p:sp>
      <p:sp>
        <p:nvSpPr>
          <p:cNvPr id="9" name="Text 6"/>
          <p:cNvSpPr/>
          <p:nvPr/>
        </p:nvSpPr>
        <p:spPr>
          <a:xfrm>
            <a:off x="4838581" y="2668786"/>
            <a:ext cx="203954"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2</a:t>
            </a:r>
            <a:endParaRPr lang="en-US" sz="2650" dirty="0"/>
          </a:p>
        </p:txBody>
      </p:sp>
      <p:sp>
        <p:nvSpPr>
          <p:cNvPr id="10" name="Text 7"/>
          <p:cNvSpPr/>
          <p:nvPr/>
        </p:nvSpPr>
        <p:spPr>
          <a:xfrm>
            <a:off x="5422583" y="2583775"/>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User-Friendly</a:t>
            </a:r>
            <a:endParaRPr lang="en-US" sz="2200" dirty="0"/>
          </a:p>
        </p:txBody>
      </p:sp>
      <p:sp>
        <p:nvSpPr>
          <p:cNvPr id="11" name="Text 8"/>
          <p:cNvSpPr/>
          <p:nvPr/>
        </p:nvSpPr>
        <p:spPr>
          <a:xfrm>
            <a:off x="5422583" y="3074194"/>
            <a:ext cx="2927747" cy="217741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It's written in Python, a simple and beginner-friendly language. The library is well-documented and has a vibrant community.</a:t>
            </a:r>
            <a:endParaRPr lang="en-US" sz="1750" dirty="0"/>
          </a:p>
        </p:txBody>
      </p:sp>
      <p:sp>
        <p:nvSpPr>
          <p:cNvPr id="12" name="Shape 9"/>
          <p:cNvSpPr/>
          <p:nvPr/>
        </p:nvSpPr>
        <p:spPr>
          <a:xfrm>
            <a:off x="793790" y="5733574"/>
            <a:ext cx="510302" cy="510302"/>
          </a:xfrm>
          <a:prstGeom prst="roundRect">
            <a:avLst>
              <a:gd name="adj" fmla="val 18669"/>
            </a:avLst>
          </a:prstGeom>
          <a:solidFill>
            <a:srgbClr val="110080"/>
          </a:solidFill>
          <a:ln w="7620">
            <a:solidFill>
              <a:srgbClr val="2A1999"/>
            </a:solidFill>
            <a:prstDash val="solid"/>
          </a:ln>
        </p:spPr>
        <p:txBody>
          <a:bodyPr/>
          <a:lstStyle/>
          <a:p>
            <a:endParaRPr lang="en-US"/>
          </a:p>
        </p:txBody>
      </p:sp>
      <p:sp>
        <p:nvSpPr>
          <p:cNvPr id="13" name="Text 10"/>
          <p:cNvSpPr/>
          <p:nvPr/>
        </p:nvSpPr>
        <p:spPr>
          <a:xfrm>
            <a:off x="944166" y="5818584"/>
            <a:ext cx="209431"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3</a:t>
            </a:r>
            <a:endParaRPr lang="en-US" sz="2650" dirty="0"/>
          </a:p>
        </p:txBody>
      </p:sp>
      <p:sp>
        <p:nvSpPr>
          <p:cNvPr id="14" name="Text 11"/>
          <p:cNvSpPr/>
          <p:nvPr/>
        </p:nvSpPr>
        <p:spPr>
          <a:xfrm>
            <a:off x="1530906" y="573357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Powerful</a:t>
            </a:r>
            <a:endParaRPr lang="en-US" sz="2200" dirty="0"/>
          </a:p>
        </p:txBody>
      </p:sp>
      <p:sp>
        <p:nvSpPr>
          <p:cNvPr id="15" name="Text 12"/>
          <p:cNvSpPr/>
          <p:nvPr/>
        </p:nvSpPr>
        <p:spPr>
          <a:xfrm>
            <a:off x="1530906" y="6223992"/>
            <a:ext cx="6819305"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Pygame allows you to create 2D games with graphics, sounds, and user input with ease.</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506736"/>
            <a:ext cx="4536519" cy="566976"/>
          </a:xfrm>
          <a:prstGeom prst="rect">
            <a:avLst/>
          </a:prstGeom>
          <a:noFill/>
          <a:ln/>
        </p:spPr>
        <p:txBody>
          <a:bodyPr wrap="none" lIns="0" tIns="0" rIns="0" bIns="0" rtlCol="0" anchor="t"/>
          <a:lstStyle/>
          <a:p>
            <a:pPr marL="0" indent="0">
              <a:lnSpc>
                <a:spcPts val="4450"/>
              </a:lnSpc>
              <a:buNone/>
            </a:pPr>
            <a:r>
              <a:rPr lang="en-US" sz="3550" b="1" kern="0" spc="-107" dirty="0">
                <a:solidFill>
                  <a:srgbClr val="FFFFFF"/>
                </a:solidFill>
                <a:latin typeface="Inter Bold" pitchFamily="34" charset="0"/>
                <a:ea typeface="Inter Bold" pitchFamily="34" charset="-122"/>
                <a:cs typeface="Inter Bold" pitchFamily="34" charset="-120"/>
              </a:rPr>
              <a:t>Visual Highlights</a:t>
            </a:r>
            <a:endParaRPr lang="en-US" sz="3550" dirty="0"/>
          </a:p>
        </p:txBody>
      </p:sp>
      <p:pic>
        <p:nvPicPr>
          <p:cNvPr id="4" name="Image 1" descr="preencoded.png"/>
          <p:cNvPicPr>
            <a:picLocks noChangeAspect="1"/>
          </p:cNvPicPr>
          <p:nvPr/>
        </p:nvPicPr>
        <p:blipFill>
          <a:blip r:embed="rId4"/>
          <a:stretch>
            <a:fillRect/>
          </a:stretch>
        </p:blipFill>
        <p:spPr>
          <a:xfrm>
            <a:off x="793790" y="2328863"/>
            <a:ext cx="566976" cy="566976"/>
          </a:xfrm>
          <a:prstGeom prst="rect">
            <a:avLst/>
          </a:prstGeom>
        </p:spPr>
      </p:pic>
      <p:sp>
        <p:nvSpPr>
          <p:cNvPr id="5" name="Text 1"/>
          <p:cNvSpPr/>
          <p:nvPr/>
        </p:nvSpPr>
        <p:spPr>
          <a:xfrm>
            <a:off x="793790" y="3122652"/>
            <a:ext cx="3608070" cy="708660"/>
          </a:xfrm>
          <a:prstGeom prst="rect">
            <a:avLst/>
          </a:prstGeom>
          <a:noFill/>
          <a:ln/>
        </p:spPr>
        <p:txBody>
          <a:bodyPr wrap="squar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Central Border: Divides the play area for balance.</a:t>
            </a:r>
            <a:endParaRPr lang="en-US" sz="2200" dirty="0"/>
          </a:p>
        </p:txBody>
      </p:sp>
      <p:pic>
        <p:nvPicPr>
          <p:cNvPr id="6" name="Image 2" descr="preencoded.png"/>
          <p:cNvPicPr>
            <a:picLocks noChangeAspect="1"/>
          </p:cNvPicPr>
          <p:nvPr/>
        </p:nvPicPr>
        <p:blipFill>
          <a:blip r:embed="rId5"/>
          <a:stretch>
            <a:fillRect/>
          </a:stretch>
        </p:blipFill>
        <p:spPr>
          <a:xfrm>
            <a:off x="4742021" y="2328863"/>
            <a:ext cx="566976" cy="566976"/>
          </a:xfrm>
          <a:prstGeom prst="rect">
            <a:avLst/>
          </a:prstGeom>
        </p:spPr>
      </p:pic>
      <p:sp>
        <p:nvSpPr>
          <p:cNvPr id="7" name="Text 2"/>
          <p:cNvSpPr/>
          <p:nvPr/>
        </p:nvSpPr>
        <p:spPr>
          <a:xfrm>
            <a:off x="4742021" y="3122652"/>
            <a:ext cx="3608189" cy="1062990"/>
          </a:xfrm>
          <a:prstGeom prst="rect">
            <a:avLst/>
          </a:prstGeom>
          <a:noFill/>
          <a:ln/>
        </p:spPr>
        <p:txBody>
          <a:bodyPr wrap="squar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Health Indicators: Display each spaceship’s current health.</a:t>
            </a:r>
            <a:endParaRPr lang="en-US" sz="2200" dirty="0"/>
          </a:p>
        </p:txBody>
      </p:sp>
      <p:pic>
        <p:nvPicPr>
          <p:cNvPr id="8" name="Image 3" descr="preencoded.png"/>
          <p:cNvPicPr>
            <a:picLocks noChangeAspect="1"/>
          </p:cNvPicPr>
          <p:nvPr/>
        </p:nvPicPr>
        <p:blipFill>
          <a:blip r:embed="rId6"/>
          <a:stretch>
            <a:fillRect/>
          </a:stretch>
        </p:blipFill>
        <p:spPr>
          <a:xfrm>
            <a:off x="793790" y="4866084"/>
            <a:ext cx="566976" cy="566976"/>
          </a:xfrm>
          <a:prstGeom prst="rect">
            <a:avLst/>
          </a:prstGeom>
        </p:spPr>
      </p:pic>
      <p:sp>
        <p:nvSpPr>
          <p:cNvPr id="9" name="Text 3"/>
          <p:cNvSpPr/>
          <p:nvPr/>
        </p:nvSpPr>
        <p:spPr>
          <a:xfrm>
            <a:off x="793790" y="5659874"/>
            <a:ext cx="3608070" cy="1062990"/>
          </a:xfrm>
          <a:prstGeom prst="rect">
            <a:avLst/>
          </a:prstGeom>
          <a:noFill/>
          <a:ln/>
        </p:spPr>
        <p:txBody>
          <a:bodyPr wrap="squar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Level Counter: Tracks progression through the game.</a:t>
            </a:r>
            <a:endParaRPr lang="en-US" sz="22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68561"/>
            <a:ext cx="6918127"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Adding a Multiplayer Twist</a:t>
            </a:r>
            <a:endParaRPr lang="en-US" sz="4450" dirty="0"/>
          </a:p>
        </p:txBody>
      </p:sp>
      <p:pic>
        <p:nvPicPr>
          <p:cNvPr id="4" name="Image 1" descr="preencoded.png"/>
          <p:cNvPicPr>
            <a:picLocks noChangeAspect="1"/>
          </p:cNvPicPr>
          <p:nvPr/>
        </p:nvPicPr>
        <p:blipFill>
          <a:blip r:embed="rId4"/>
          <a:stretch>
            <a:fillRect/>
          </a:stretch>
        </p:blipFill>
        <p:spPr>
          <a:xfrm>
            <a:off x="793790" y="1917502"/>
            <a:ext cx="1134070" cy="1814513"/>
          </a:xfrm>
          <a:prstGeom prst="rect">
            <a:avLst/>
          </a:prstGeom>
        </p:spPr>
      </p:pic>
      <p:sp>
        <p:nvSpPr>
          <p:cNvPr id="5" name="Text 1"/>
          <p:cNvSpPr/>
          <p:nvPr/>
        </p:nvSpPr>
        <p:spPr>
          <a:xfrm>
            <a:off x="2268022" y="2144316"/>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Gameplay:</a:t>
            </a:r>
            <a:endParaRPr lang="en-US" sz="2200" dirty="0"/>
          </a:p>
        </p:txBody>
      </p:sp>
      <p:sp>
        <p:nvSpPr>
          <p:cNvPr id="6" name="Text 2"/>
          <p:cNvSpPr/>
          <p:nvPr/>
        </p:nvSpPr>
        <p:spPr>
          <a:xfrm>
            <a:off x="2268022" y="2634734"/>
            <a:ext cx="608218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Players control their spaceships, fire bullets, and dodge attacks.</a:t>
            </a:r>
            <a:endParaRPr lang="en-US" sz="1750" dirty="0"/>
          </a:p>
        </p:txBody>
      </p:sp>
      <p:pic>
        <p:nvPicPr>
          <p:cNvPr id="7" name="Image 2" descr="preencoded.png"/>
          <p:cNvPicPr>
            <a:picLocks noChangeAspect="1"/>
          </p:cNvPicPr>
          <p:nvPr/>
        </p:nvPicPr>
        <p:blipFill>
          <a:blip r:embed="rId5"/>
          <a:stretch>
            <a:fillRect/>
          </a:stretch>
        </p:blipFill>
        <p:spPr>
          <a:xfrm>
            <a:off x="793790" y="3732014"/>
            <a:ext cx="1134070" cy="1814513"/>
          </a:xfrm>
          <a:prstGeom prst="rect">
            <a:avLst/>
          </a:prstGeom>
        </p:spPr>
      </p:pic>
      <p:sp>
        <p:nvSpPr>
          <p:cNvPr id="8" name="Text 3"/>
          <p:cNvSpPr/>
          <p:nvPr/>
        </p:nvSpPr>
        <p:spPr>
          <a:xfrm>
            <a:off x="2268022" y="3958828"/>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Synchronization</a:t>
            </a:r>
            <a:endParaRPr lang="en-US" sz="2200" dirty="0"/>
          </a:p>
        </p:txBody>
      </p:sp>
      <p:sp>
        <p:nvSpPr>
          <p:cNvPr id="9" name="Text 4"/>
          <p:cNvSpPr/>
          <p:nvPr/>
        </p:nvSpPr>
        <p:spPr>
          <a:xfrm>
            <a:off x="2268022" y="4449247"/>
            <a:ext cx="608218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Ensure all players see the same game state by synchronizing the gameplay.</a:t>
            </a:r>
            <a:endParaRPr lang="en-US" sz="1750" dirty="0"/>
          </a:p>
        </p:txBody>
      </p:sp>
      <p:pic>
        <p:nvPicPr>
          <p:cNvPr id="10" name="Image 3" descr="preencoded.png"/>
          <p:cNvPicPr>
            <a:picLocks noChangeAspect="1"/>
          </p:cNvPicPr>
          <p:nvPr/>
        </p:nvPicPr>
        <p:blipFill>
          <a:blip r:embed="rId6"/>
          <a:stretch>
            <a:fillRect/>
          </a:stretch>
        </p:blipFill>
        <p:spPr>
          <a:xfrm>
            <a:off x="793790" y="5546527"/>
            <a:ext cx="1134070" cy="1814513"/>
          </a:xfrm>
          <a:prstGeom prst="rect">
            <a:avLst/>
          </a:prstGeom>
        </p:spPr>
      </p:pic>
      <p:sp>
        <p:nvSpPr>
          <p:cNvPr id="11" name="Text 5"/>
          <p:cNvSpPr/>
          <p:nvPr/>
        </p:nvSpPr>
        <p:spPr>
          <a:xfrm>
            <a:off x="2268022" y="5773341"/>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Game Logic</a:t>
            </a:r>
            <a:endParaRPr lang="en-US" sz="2200" dirty="0"/>
          </a:p>
        </p:txBody>
      </p:sp>
      <p:sp>
        <p:nvSpPr>
          <p:cNvPr id="12" name="Text 6"/>
          <p:cNvSpPr/>
          <p:nvPr/>
        </p:nvSpPr>
        <p:spPr>
          <a:xfrm>
            <a:off x="2268022" y="6263759"/>
            <a:ext cx="608218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Adapt your game logic to support multiple players, including collisions and damage.</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62094" y="1065252"/>
            <a:ext cx="4015383" cy="501968"/>
          </a:xfrm>
          <a:prstGeom prst="rect">
            <a:avLst/>
          </a:prstGeom>
          <a:noFill/>
          <a:ln/>
        </p:spPr>
        <p:txBody>
          <a:bodyPr wrap="none" lIns="0" tIns="0" rIns="0" bIns="0" rtlCol="0" anchor="t"/>
          <a:lstStyle/>
          <a:p>
            <a:pPr marL="0" indent="0">
              <a:lnSpc>
                <a:spcPts val="3950"/>
              </a:lnSpc>
              <a:buNone/>
            </a:pPr>
            <a:r>
              <a:rPr lang="en-US" sz="3150" b="1" kern="0" spc="-95" dirty="0">
                <a:solidFill>
                  <a:srgbClr val="FFFFFF"/>
                </a:solidFill>
                <a:latin typeface="Inter Bold" pitchFamily="34" charset="0"/>
                <a:ea typeface="Inter Bold" pitchFamily="34" charset="-122"/>
                <a:cs typeface="Inter Bold" pitchFamily="34" charset="-120"/>
              </a:rPr>
              <a:t>Polishing Your Game</a:t>
            </a:r>
            <a:endParaRPr lang="en-US" sz="3150" dirty="0"/>
          </a:p>
        </p:txBody>
      </p:sp>
      <p:pic>
        <p:nvPicPr>
          <p:cNvPr id="3" name="Image 0" descr="preencoded.png"/>
          <p:cNvPicPr>
            <a:picLocks noChangeAspect="1"/>
          </p:cNvPicPr>
          <p:nvPr/>
        </p:nvPicPr>
        <p:blipFill>
          <a:blip r:embed="rId3"/>
          <a:stretch>
            <a:fillRect/>
          </a:stretch>
        </p:blipFill>
        <p:spPr>
          <a:xfrm>
            <a:off x="3102888" y="1888450"/>
            <a:ext cx="1671280" cy="1288852"/>
          </a:xfrm>
          <a:prstGeom prst="rect">
            <a:avLst/>
          </a:prstGeom>
        </p:spPr>
      </p:pic>
      <p:sp>
        <p:nvSpPr>
          <p:cNvPr id="4" name="Text 1"/>
          <p:cNvSpPr/>
          <p:nvPr/>
        </p:nvSpPr>
        <p:spPr>
          <a:xfrm>
            <a:off x="3898225" y="2541508"/>
            <a:ext cx="80486" cy="321112"/>
          </a:xfrm>
          <a:prstGeom prst="rect">
            <a:avLst/>
          </a:prstGeom>
          <a:noFill/>
          <a:ln/>
        </p:spPr>
        <p:txBody>
          <a:bodyPr wrap="none" lIns="0" tIns="0" rIns="0" bIns="0" rtlCol="0" anchor="t"/>
          <a:lstStyle/>
          <a:p>
            <a:pPr marL="0" indent="0" algn="ctr">
              <a:lnSpc>
                <a:spcPts val="2500"/>
              </a:lnSpc>
              <a:buNone/>
            </a:pPr>
            <a:r>
              <a:rPr lang="en-US" sz="1550" b="1" kern="0" spc="-47" dirty="0">
                <a:solidFill>
                  <a:srgbClr val="E5E0DF"/>
                </a:solidFill>
                <a:latin typeface="Inter Bold" pitchFamily="34" charset="0"/>
                <a:ea typeface="Inter Bold" pitchFamily="34" charset="-122"/>
                <a:cs typeface="Inter Bold" pitchFamily="34" charset="-120"/>
              </a:rPr>
              <a:t>1</a:t>
            </a:r>
            <a:endParaRPr lang="en-US" sz="1550" dirty="0"/>
          </a:p>
        </p:txBody>
      </p:sp>
      <p:sp>
        <p:nvSpPr>
          <p:cNvPr id="5" name="Text 2"/>
          <p:cNvSpPr/>
          <p:nvPr/>
        </p:nvSpPr>
        <p:spPr>
          <a:xfrm>
            <a:off x="4934783" y="2049066"/>
            <a:ext cx="2780943" cy="301228"/>
          </a:xfrm>
          <a:prstGeom prst="rect">
            <a:avLst/>
          </a:prstGeom>
          <a:noFill/>
          <a:ln/>
        </p:spPr>
        <p:txBody>
          <a:bodyPr wrap="none" lIns="0" tIns="0" rIns="0" bIns="0" rtlCol="0" anchor="t"/>
          <a:lstStyle/>
          <a:p>
            <a:pPr marL="0" indent="0" algn="l">
              <a:lnSpc>
                <a:spcPts val="2350"/>
              </a:lnSpc>
              <a:buNone/>
            </a:pPr>
            <a:r>
              <a:rPr lang="en-US" sz="1850" b="1" kern="0" spc="-57" dirty="0">
                <a:solidFill>
                  <a:srgbClr val="E5E0DF"/>
                </a:solidFill>
                <a:latin typeface="Inter Bold" pitchFamily="34" charset="0"/>
                <a:ea typeface="Inter Bold" pitchFamily="34" charset="-122"/>
                <a:cs typeface="Inter Bold" pitchFamily="34" charset="-120"/>
              </a:rPr>
              <a:t> Dynamic Health System:</a:t>
            </a:r>
            <a:endParaRPr lang="en-US" sz="1850" dirty="0"/>
          </a:p>
        </p:txBody>
      </p:sp>
      <p:sp>
        <p:nvSpPr>
          <p:cNvPr id="6" name="Text 3"/>
          <p:cNvSpPr/>
          <p:nvPr/>
        </p:nvSpPr>
        <p:spPr>
          <a:xfrm>
            <a:off x="4934783" y="2446615"/>
            <a:ext cx="3426023" cy="256937"/>
          </a:xfrm>
          <a:prstGeom prst="rect">
            <a:avLst/>
          </a:prstGeom>
          <a:noFill/>
          <a:ln/>
        </p:spPr>
        <p:txBody>
          <a:bodyPr wrap="none" lIns="0" tIns="0" rIns="0" bIns="0" rtlCol="0" anchor="t"/>
          <a:lstStyle/>
          <a:p>
            <a:pPr marL="342900" indent="-342900">
              <a:lnSpc>
                <a:spcPts val="2000"/>
              </a:lnSpc>
              <a:buSzPct val="100000"/>
              <a:buChar char="•"/>
            </a:pPr>
            <a:r>
              <a:rPr lang="en-US" sz="1250" kern="0" spc="-25" dirty="0">
                <a:solidFill>
                  <a:srgbClr val="E5E0DF"/>
                </a:solidFill>
                <a:latin typeface="Inter" pitchFamily="34" charset="0"/>
                <a:ea typeface="Inter" pitchFamily="34" charset="-122"/>
                <a:cs typeface="Inter" pitchFamily="34" charset="-120"/>
              </a:rPr>
              <a:t>Each spaceship starts with 10 health points.</a:t>
            </a:r>
            <a:endParaRPr lang="en-US" sz="1250" dirty="0"/>
          </a:p>
        </p:txBody>
      </p:sp>
      <p:sp>
        <p:nvSpPr>
          <p:cNvPr id="7" name="Text 4"/>
          <p:cNvSpPr/>
          <p:nvPr/>
        </p:nvSpPr>
        <p:spPr>
          <a:xfrm>
            <a:off x="4934783" y="2759750"/>
            <a:ext cx="3426023" cy="256937"/>
          </a:xfrm>
          <a:prstGeom prst="rect">
            <a:avLst/>
          </a:prstGeom>
          <a:noFill/>
          <a:ln/>
        </p:spPr>
        <p:txBody>
          <a:bodyPr wrap="none" lIns="0" tIns="0" rIns="0" bIns="0" rtlCol="0" anchor="t"/>
          <a:lstStyle/>
          <a:p>
            <a:pPr marL="342900" indent="-342900">
              <a:lnSpc>
                <a:spcPts val="2000"/>
              </a:lnSpc>
              <a:buSzPct val="100000"/>
              <a:buChar char="•"/>
            </a:pPr>
            <a:r>
              <a:rPr lang="en-US" sz="1250" kern="0" spc="-25" dirty="0">
                <a:solidFill>
                  <a:srgbClr val="E5E0DF"/>
                </a:solidFill>
                <a:latin typeface="Inter" pitchFamily="34" charset="0"/>
                <a:ea typeface="Inter" pitchFamily="34" charset="-122"/>
                <a:cs typeface="Inter" pitchFamily="34" charset="-120"/>
              </a:rPr>
              <a:t>Health decreases when hit by bullets.</a:t>
            </a:r>
            <a:endParaRPr lang="en-US" sz="1250" dirty="0"/>
          </a:p>
        </p:txBody>
      </p:sp>
      <p:sp>
        <p:nvSpPr>
          <p:cNvPr id="8" name="Shape 5"/>
          <p:cNvSpPr/>
          <p:nvPr/>
        </p:nvSpPr>
        <p:spPr>
          <a:xfrm>
            <a:off x="4814292" y="3187779"/>
            <a:ext cx="9213890" cy="11430"/>
          </a:xfrm>
          <a:prstGeom prst="roundRect">
            <a:avLst>
              <a:gd name="adj" fmla="val 590201"/>
            </a:avLst>
          </a:prstGeom>
          <a:solidFill>
            <a:srgbClr val="2A1999"/>
          </a:solidFill>
          <a:ln/>
        </p:spPr>
        <p:txBody>
          <a:bodyPr/>
          <a:lstStyle/>
          <a:p>
            <a:endParaRPr lang="en-US"/>
          </a:p>
        </p:txBody>
      </p:sp>
      <p:pic>
        <p:nvPicPr>
          <p:cNvPr id="9" name="Image 1" descr="preencoded.png"/>
          <p:cNvPicPr>
            <a:picLocks noChangeAspect="1"/>
          </p:cNvPicPr>
          <p:nvPr/>
        </p:nvPicPr>
        <p:blipFill>
          <a:blip r:embed="rId4"/>
          <a:stretch>
            <a:fillRect/>
          </a:stretch>
        </p:blipFill>
        <p:spPr>
          <a:xfrm>
            <a:off x="2267188" y="3217426"/>
            <a:ext cx="3342680" cy="1288852"/>
          </a:xfrm>
          <a:prstGeom prst="rect">
            <a:avLst/>
          </a:prstGeom>
        </p:spPr>
      </p:pic>
      <p:sp>
        <p:nvSpPr>
          <p:cNvPr id="10" name="Text 6"/>
          <p:cNvSpPr/>
          <p:nvPr/>
        </p:nvSpPr>
        <p:spPr>
          <a:xfrm>
            <a:off x="3878342" y="3701296"/>
            <a:ext cx="120253" cy="321112"/>
          </a:xfrm>
          <a:prstGeom prst="rect">
            <a:avLst/>
          </a:prstGeom>
          <a:noFill/>
          <a:ln/>
        </p:spPr>
        <p:txBody>
          <a:bodyPr wrap="none" lIns="0" tIns="0" rIns="0" bIns="0" rtlCol="0" anchor="t"/>
          <a:lstStyle/>
          <a:p>
            <a:pPr marL="0" indent="0" algn="ctr">
              <a:lnSpc>
                <a:spcPts val="2500"/>
              </a:lnSpc>
              <a:buNone/>
            </a:pPr>
            <a:r>
              <a:rPr lang="en-US" sz="1550" b="1" kern="0" spc="-47" dirty="0">
                <a:solidFill>
                  <a:srgbClr val="E5E0DF"/>
                </a:solidFill>
                <a:latin typeface="Inter Bold" pitchFamily="34" charset="0"/>
                <a:ea typeface="Inter Bold" pitchFamily="34" charset="-122"/>
                <a:cs typeface="Inter Bold" pitchFamily="34" charset="-120"/>
              </a:rPr>
              <a:t>2</a:t>
            </a:r>
            <a:endParaRPr lang="en-US" sz="1550" dirty="0"/>
          </a:p>
        </p:txBody>
      </p:sp>
      <p:sp>
        <p:nvSpPr>
          <p:cNvPr id="11" name="Text 7"/>
          <p:cNvSpPr/>
          <p:nvPr/>
        </p:nvSpPr>
        <p:spPr>
          <a:xfrm>
            <a:off x="5770483" y="3378041"/>
            <a:ext cx="2409230" cy="301228"/>
          </a:xfrm>
          <a:prstGeom prst="rect">
            <a:avLst/>
          </a:prstGeom>
          <a:noFill/>
          <a:ln/>
        </p:spPr>
        <p:txBody>
          <a:bodyPr wrap="none" lIns="0" tIns="0" rIns="0" bIns="0" rtlCol="0" anchor="t"/>
          <a:lstStyle/>
          <a:p>
            <a:pPr marL="0" indent="0" algn="l">
              <a:lnSpc>
                <a:spcPts val="2350"/>
              </a:lnSpc>
              <a:buNone/>
            </a:pPr>
            <a:r>
              <a:rPr lang="en-US" sz="1850" b="1" kern="0" spc="-57" dirty="0">
                <a:solidFill>
                  <a:srgbClr val="E5E0DF"/>
                </a:solidFill>
                <a:latin typeface="Inter Bold" pitchFamily="34" charset="0"/>
                <a:ea typeface="Inter Bold" pitchFamily="34" charset="-122"/>
                <a:cs typeface="Inter Bold" pitchFamily="34" charset="-120"/>
              </a:rPr>
              <a:t>Bullet Mechanics</a:t>
            </a:r>
            <a:endParaRPr lang="en-US" sz="1850" dirty="0"/>
          </a:p>
        </p:txBody>
      </p:sp>
      <p:sp>
        <p:nvSpPr>
          <p:cNvPr id="12" name="Text 8"/>
          <p:cNvSpPr/>
          <p:nvPr/>
        </p:nvSpPr>
        <p:spPr>
          <a:xfrm>
            <a:off x="5770483" y="3775591"/>
            <a:ext cx="3797856" cy="256937"/>
          </a:xfrm>
          <a:prstGeom prst="rect">
            <a:avLst/>
          </a:prstGeom>
          <a:noFill/>
          <a:ln/>
        </p:spPr>
        <p:txBody>
          <a:bodyPr wrap="none" lIns="0" tIns="0" rIns="0" bIns="0" rtlCol="0" anchor="t"/>
          <a:lstStyle/>
          <a:p>
            <a:pPr marL="342900" indent="-342900">
              <a:lnSpc>
                <a:spcPts val="2000"/>
              </a:lnSpc>
              <a:buSzPct val="100000"/>
              <a:buChar char="•"/>
            </a:pPr>
            <a:r>
              <a:rPr lang="en-US" sz="1250" kern="0" spc="-25" dirty="0">
                <a:solidFill>
                  <a:srgbClr val="E5E0DF"/>
                </a:solidFill>
                <a:latin typeface="Inter" pitchFamily="34" charset="0"/>
                <a:ea typeface="Inter" pitchFamily="34" charset="-122"/>
                <a:cs typeface="Inter" pitchFamily="34" charset="-120"/>
              </a:rPr>
              <a:t>Each spaceship can fire up to </a:t>
            </a:r>
            <a:r>
              <a:rPr lang="en-US" sz="1250" b="1" kern="0" spc="-25" dirty="0">
                <a:solidFill>
                  <a:srgbClr val="E5E0DF"/>
                </a:solidFill>
                <a:latin typeface="Inter" pitchFamily="34" charset="0"/>
                <a:ea typeface="Inter" pitchFamily="34" charset="-122"/>
                <a:cs typeface="Inter" pitchFamily="34" charset="-120"/>
              </a:rPr>
              <a:t>3 bullets</a:t>
            </a:r>
            <a:r>
              <a:rPr lang="en-US" sz="1250" kern="0" spc="-25" dirty="0">
                <a:solidFill>
                  <a:srgbClr val="E5E0DF"/>
                </a:solidFill>
                <a:latin typeface="Inter" pitchFamily="34" charset="0"/>
                <a:ea typeface="Inter" pitchFamily="34" charset="-122"/>
                <a:cs typeface="Inter" pitchFamily="34" charset="-120"/>
              </a:rPr>
              <a:t> at a time.</a:t>
            </a:r>
            <a:endParaRPr lang="en-US" sz="1250" dirty="0"/>
          </a:p>
        </p:txBody>
      </p:sp>
      <p:sp>
        <p:nvSpPr>
          <p:cNvPr id="13" name="Text 9"/>
          <p:cNvSpPr/>
          <p:nvPr/>
        </p:nvSpPr>
        <p:spPr>
          <a:xfrm>
            <a:off x="5770483" y="4088725"/>
            <a:ext cx="3797856" cy="256937"/>
          </a:xfrm>
          <a:prstGeom prst="rect">
            <a:avLst/>
          </a:prstGeom>
          <a:noFill/>
          <a:ln/>
        </p:spPr>
        <p:txBody>
          <a:bodyPr wrap="none" lIns="0" tIns="0" rIns="0" bIns="0" rtlCol="0" anchor="t"/>
          <a:lstStyle/>
          <a:p>
            <a:pPr marL="342900" indent="-342900">
              <a:lnSpc>
                <a:spcPts val="2000"/>
              </a:lnSpc>
              <a:buSzPct val="100000"/>
              <a:buChar char="•"/>
            </a:pPr>
            <a:r>
              <a:rPr lang="en-US" sz="1250" kern="0" spc="-25" dirty="0">
                <a:solidFill>
                  <a:srgbClr val="E5E0DF"/>
                </a:solidFill>
                <a:latin typeface="Inter" pitchFamily="34" charset="0"/>
                <a:ea typeface="Inter" pitchFamily="34" charset="-122"/>
                <a:cs typeface="Inter" pitchFamily="34" charset="-120"/>
              </a:rPr>
              <a:t>Bullets travel horizontally toward the opponent.</a:t>
            </a:r>
            <a:endParaRPr lang="en-US" sz="1250" dirty="0"/>
          </a:p>
        </p:txBody>
      </p:sp>
      <p:sp>
        <p:nvSpPr>
          <p:cNvPr id="14" name="Shape 10"/>
          <p:cNvSpPr/>
          <p:nvPr/>
        </p:nvSpPr>
        <p:spPr>
          <a:xfrm>
            <a:off x="5649992" y="4516755"/>
            <a:ext cx="8378190" cy="11430"/>
          </a:xfrm>
          <a:prstGeom prst="roundRect">
            <a:avLst>
              <a:gd name="adj" fmla="val 590201"/>
            </a:avLst>
          </a:prstGeom>
          <a:solidFill>
            <a:srgbClr val="2A1999"/>
          </a:solidFill>
          <a:ln/>
        </p:spPr>
        <p:txBody>
          <a:bodyPr/>
          <a:lstStyle/>
          <a:p>
            <a:endParaRPr lang="en-US"/>
          </a:p>
        </p:txBody>
      </p:sp>
      <p:pic>
        <p:nvPicPr>
          <p:cNvPr id="15" name="Image 2" descr="preencoded.png"/>
          <p:cNvPicPr>
            <a:picLocks noChangeAspect="1"/>
          </p:cNvPicPr>
          <p:nvPr/>
        </p:nvPicPr>
        <p:blipFill>
          <a:blip r:embed="rId5"/>
          <a:stretch>
            <a:fillRect/>
          </a:stretch>
        </p:blipFill>
        <p:spPr>
          <a:xfrm>
            <a:off x="1431488" y="4546402"/>
            <a:ext cx="5014079" cy="1288852"/>
          </a:xfrm>
          <a:prstGeom prst="rect">
            <a:avLst/>
          </a:prstGeom>
        </p:spPr>
      </p:pic>
      <p:sp>
        <p:nvSpPr>
          <p:cNvPr id="16" name="Text 11"/>
          <p:cNvSpPr/>
          <p:nvPr/>
        </p:nvSpPr>
        <p:spPr>
          <a:xfrm>
            <a:off x="3876675" y="5030272"/>
            <a:ext cx="123587" cy="321112"/>
          </a:xfrm>
          <a:prstGeom prst="rect">
            <a:avLst/>
          </a:prstGeom>
          <a:noFill/>
          <a:ln/>
        </p:spPr>
        <p:txBody>
          <a:bodyPr wrap="none" lIns="0" tIns="0" rIns="0" bIns="0" rtlCol="0" anchor="t"/>
          <a:lstStyle/>
          <a:p>
            <a:pPr marL="0" indent="0" algn="ctr">
              <a:lnSpc>
                <a:spcPts val="2500"/>
              </a:lnSpc>
              <a:buNone/>
            </a:pPr>
            <a:r>
              <a:rPr lang="en-US" sz="1550" b="1" kern="0" spc="-47" dirty="0">
                <a:solidFill>
                  <a:srgbClr val="E5E0DF"/>
                </a:solidFill>
                <a:latin typeface="Inter Bold" pitchFamily="34" charset="0"/>
                <a:ea typeface="Inter Bold" pitchFamily="34" charset="-122"/>
                <a:cs typeface="Inter Bold" pitchFamily="34" charset="-120"/>
              </a:rPr>
              <a:t>3</a:t>
            </a:r>
            <a:endParaRPr lang="en-US" sz="1550" dirty="0"/>
          </a:p>
        </p:txBody>
      </p:sp>
      <p:sp>
        <p:nvSpPr>
          <p:cNvPr id="17" name="Text 12"/>
          <p:cNvSpPr/>
          <p:nvPr/>
        </p:nvSpPr>
        <p:spPr>
          <a:xfrm>
            <a:off x="6606183" y="4732139"/>
            <a:ext cx="2007632" cy="250865"/>
          </a:xfrm>
          <a:prstGeom prst="rect">
            <a:avLst/>
          </a:prstGeom>
          <a:noFill/>
          <a:ln/>
        </p:spPr>
        <p:txBody>
          <a:bodyPr wrap="none" lIns="0" tIns="0" rIns="0" bIns="0" rtlCol="0" anchor="t"/>
          <a:lstStyle/>
          <a:p>
            <a:pPr marL="0" indent="0" algn="l">
              <a:lnSpc>
                <a:spcPts val="1950"/>
              </a:lnSpc>
              <a:buNone/>
            </a:pPr>
            <a:r>
              <a:rPr lang="en-US" sz="1550" b="1" kern="0" spc="-47" dirty="0">
                <a:solidFill>
                  <a:srgbClr val="E5E0DF"/>
                </a:solidFill>
                <a:latin typeface="Inter Bold" pitchFamily="34" charset="0"/>
                <a:ea typeface="Inter Bold" pitchFamily="34" charset="-122"/>
                <a:cs typeface="Inter Bold" pitchFamily="34" charset="-120"/>
              </a:rPr>
              <a:t>Level Design</a:t>
            </a:r>
            <a:endParaRPr lang="en-US" sz="1550" dirty="0"/>
          </a:p>
        </p:txBody>
      </p:sp>
      <p:sp>
        <p:nvSpPr>
          <p:cNvPr id="18" name="Text 13"/>
          <p:cNvSpPr/>
          <p:nvPr/>
        </p:nvSpPr>
        <p:spPr>
          <a:xfrm>
            <a:off x="6606183" y="5079325"/>
            <a:ext cx="6944558" cy="256937"/>
          </a:xfrm>
          <a:prstGeom prst="rect">
            <a:avLst/>
          </a:prstGeom>
          <a:noFill/>
          <a:ln/>
        </p:spPr>
        <p:txBody>
          <a:bodyPr wrap="none" lIns="0" tIns="0" rIns="0" bIns="0" rtlCol="0" anchor="t"/>
          <a:lstStyle/>
          <a:p>
            <a:pPr marL="342900" indent="-342900">
              <a:lnSpc>
                <a:spcPts val="2000"/>
              </a:lnSpc>
              <a:buSzPct val="100000"/>
              <a:buChar char="•"/>
            </a:pPr>
            <a:r>
              <a:rPr lang="en-US" sz="1250" kern="0" spc="-25" dirty="0">
                <a:solidFill>
                  <a:srgbClr val="E5E0DF"/>
                </a:solidFill>
                <a:latin typeface="Inter" pitchFamily="34" charset="0"/>
                <a:ea typeface="Inter" pitchFamily="34" charset="-122"/>
                <a:cs typeface="Inter" pitchFamily="34" charset="-120"/>
              </a:rPr>
              <a:t>Each round ends when a spaceship’s health reaches zero.</a:t>
            </a:r>
            <a:endParaRPr lang="en-US" sz="1250" dirty="0"/>
          </a:p>
        </p:txBody>
      </p:sp>
      <p:sp>
        <p:nvSpPr>
          <p:cNvPr id="19" name="Text 14"/>
          <p:cNvSpPr/>
          <p:nvPr/>
        </p:nvSpPr>
        <p:spPr>
          <a:xfrm>
            <a:off x="6606183" y="5392460"/>
            <a:ext cx="6944558" cy="256937"/>
          </a:xfrm>
          <a:prstGeom prst="rect">
            <a:avLst/>
          </a:prstGeom>
          <a:noFill/>
          <a:ln/>
        </p:spPr>
        <p:txBody>
          <a:bodyPr wrap="none" lIns="0" tIns="0" rIns="0" bIns="0" rtlCol="0" anchor="t"/>
          <a:lstStyle/>
          <a:p>
            <a:pPr marL="342900" indent="-342900">
              <a:lnSpc>
                <a:spcPts val="2000"/>
              </a:lnSpc>
              <a:buSzPct val="100000"/>
              <a:buChar char="•"/>
            </a:pPr>
            <a:r>
              <a:rPr lang="en-US" sz="1250" kern="0" spc="-25" dirty="0">
                <a:solidFill>
                  <a:srgbClr val="E5E0DF"/>
                </a:solidFill>
                <a:latin typeface="Inter" pitchFamily="34" charset="0"/>
                <a:ea typeface="Inter" pitchFamily="34" charset="-122"/>
                <a:cs typeface="Inter" pitchFamily="34" charset="-120"/>
              </a:rPr>
              <a:t>The winner advances to the next level with a </a:t>
            </a:r>
            <a:r>
              <a:rPr lang="en-US" sz="1250" b="1" kern="0" spc="-25" dirty="0">
                <a:solidFill>
                  <a:srgbClr val="E5E0DF"/>
                </a:solidFill>
                <a:latin typeface="Inter" pitchFamily="34" charset="0"/>
                <a:ea typeface="Inter" pitchFamily="34" charset="-122"/>
                <a:cs typeface="Inter" pitchFamily="34" charset="-120"/>
              </a:rPr>
              <a:t>reduced health handicap</a:t>
            </a:r>
            <a:r>
              <a:rPr lang="en-US" sz="1250" kern="0" spc="-25" dirty="0">
                <a:solidFill>
                  <a:srgbClr val="E5E0DF"/>
                </a:solidFill>
                <a:latin typeface="Inter" pitchFamily="34" charset="0"/>
                <a:ea typeface="Inter" pitchFamily="34" charset="-122"/>
                <a:cs typeface="Inter" pitchFamily="34" charset="-120"/>
              </a:rPr>
              <a:t> for added challenge.</a:t>
            </a:r>
            <a:endParaRPr lang="en-US" sz="1250" dirty="0"/>
          </a:p>
        </p:txBody>
      </p:sp>
      <p:sp>
        <p:nvSpPr>
          <p:cNvPr id="20" name="Shape 15"/>
          <p:cNvSpPr/>
          <p:nvPr/>
        </p:nvSpPr>
        <p:spPr>
          <a:xfrm>
            <a:off x="6485692" y="5845731"/>
            <a:ext cx="7542490" cy="11430"/>
          </a:xfrm>
          <a:prstGeom prst="roundRect">
            <a:avLst>
              <a:gd name="adj" fmla="val 590201"/>
            </a:avLst>
          </a:prstGeom>
          <a:solidFill>
            <a:srgbClr val="2A1999"/>
          </a:solidFill>
          <a:ln/>
        </p:spPr>
        <p:txBody>
          <a:bodyPr/>
          <a:lstStyle/>
          <a:p>
            <a:endParaRPr lang="en-US"/>
          </a:p>
        </p:txBody>
      </p:sp>
      <p:pic>
        <p:nvPicPr>
          <p:cNvPr id="21" name="Image 3" descr="preencoded.png"/>
          <p:cNvPicPr>
            <a:picLocks noChangeAspect="1"/>
          </p:cNvPicPr>
          <p:nvPr/>
        </p:nvPicPr>
        <p:blipFill>
          <a:blip r:embed="rId6"/>
          <a:stretch>
            <a:fillRect/>
          </a:stretch>
        </p:blipFill>
        <p:spPr>
          <a:xfrm>
            <a:off x="595789" y="5875377"/>
            <a:ext cx="6685478" cy="1288852"/>
          </a:xfrm>
          <a:prstGeom prst="rect">
            <a:avLst/>
          </a:prstGeom>
        </p:spPr>
      </p:pic>
      <p:sp>
        <p:nvSpPr>
          <p:cNvPr id="22" name="Text 16"/>
          <p:cNvSpPr/>
          <p:nvPr/>
        </p:nvSpPr>
        <p:spPr>
          <a:xfrm>
            <a:off x="3873579" y="6359247"/>
            <a:ext cx="129659" cy="321112"/>
          </a:xfrm>
          <a:prstGeom prst="rect">
            <a:avLst/>
          </a:prstGeom>
          <a:noFill/>
          <a:ln/>
        </p:spPr>
        <p:txBody>
          <a:bodyPr wrap="none" lIns="0" tIns="0" rIns="0" bIns="0" rtlCol="0" anchor="t"/>
          <a:lstStyle/>
          <a:p>
            <a:pPr marL="0" indent="0" algn="ctr">
              <a:lnSpc>
                <a:spcPts val="2500"/>
              </a:lnSpc>
              <a:buNone/>
            </a:pPr>
            <a:r>
              <a:rPr lang="en-US" sz="1550" b="1" kern="0" spc="-47" dirty="0">
                <a:solidFill>
                  <a:srgbClr val="E5E0DF"/>
                </a:solidFill>
                <a:latin typeface="Inter Bold" pitchFamily="34" charset="0"/>
                <a:ea typeface="Inter Bold" pitchFamily="34" charset="-122"/>
                <a:cs typeface="Inter Bold" pitchFamily="34" charset="-120"/>
              </a:rPr>
              <a:t>4</a:t>
            </a:r>
            <a:endParaRPr lang="en-US" sz="1550" dirty="0"/>
          </a:p>
        </p:txBody>
      </p:sp>
      <p:sp>
        <p:nvSpPr>
          <p:cNvPr id="23" name="Text 17"/>
          <p:cNvSpPr/>
          <p:nvPr/>
        </p:nvSpPr>
        <p:spPr>
          <a:xfrm>
            <a:off x="7441883" y="6035992"/>
            <a:ext cx="2409230" cy="301228"/>
          </a:xfrm>
          <a:prstGeom prst="rect">
            <a:avLst/>
          </a:prstGeom>
          <a:noFill/>
          <a:ln/>
        </p:spPr>
        <p:txBody>
          <a:bodyPr wrap="none" lIns="0" tIns="0" rIns="0" bIns="0" rtlCol="0" anchor="t"/>
          <a:lstStyle/>
          <a:p>
            <a:pPr marL="0" indent="0" algn="l">
              <a:lnSpc>
                <a:spcPts val="2350"/>
              </a:lnSpc>
              <a:buNone/>
            </a:pPr>
            <a:r>
              <a:rPr lang="en-US" sz="1850" b="1" kern="0" spc="-57" dirty="0">
                <a:solidFill>
                  <a:srgbClr val="E5E0DF"/>
                </a:solidFill>
                <a:latin typeface="Inter Bold" pitchFamily="34" charset="0"/>
                <a:ea typeface="Inter Bold" pitchFamily="34" charset="-122"/>
                <a:cs typeface="Inter Bold" pitchFamily="34" charset="-120"/>
              </a:rPr>
              <a:t>Winning Condition:</a:t>
            </a:r>
            <a:endParaRPr lang="en-US" sz="1850" dirty="0"/>
          </a:p>
        </p:txBody>
      </p:sp>
      <p:sp>
        <p:nvSpPr>
          <p:cNvPr id="24" name="Text 18"/>
          <p:cNvSpPr/>
          <p:nvPr/>
        </p:nvSpPr>
        <p:spPr>
          <a:xfrm>
            <a:off x="7441883" y="6433542"/>
            <a:ext cx="5212080" cy="256937"/>
          </a:xfrm>
          <a:prstGeom prst="rect">
            <a:avLst/>
          </a:prstGeom>
          <a:noFill/>
          <a:ln/>
        </p:spPr>
        <p:txBody>
          <a:bodyPr wrap="none" lIns="0" tIns="0" rIns="0" bIns="0" rtlCol="0" anchor="t"/>
          <a:lstStyle/>
          <a:p>
            <a:pPr marL="342900" indent="-342900">
              <a:lnSpc>
                <a:spcPts val="2000"/>
              </a:lnSpc>
              <a:buSzPct val="100000"/>
              <a:buChar char="•"/>
            </a:pPr>
            <a:r>
              <a:rPr lang="en-US" sz="1250" kern="0" spc="-25" dirty="0">
                <a:solidFill>
                  <a:srgbClr val="E5E0DF"/>
                </a:solidFill>
                <a:latin typeface="Inter" pitchFamily="34" charset="0"/>
                <a:ea typeface="Inter" pitchFamily="34" charset="-122"/>
                <a:cs typeface="Inter" pitchFamily="34" charset="-120"/>
              </a:rPr>
              <a:t>A player wins the round when their opponent’s health reaches zero.</a:t>
            </a:r>
            <a:endParaRPr lang="en-US" sz="1250" dirty="0"/>
          </a:p>
        </p:txBody>
      </p:sp>
      <p:sp>
        <p:nvSpPr>
          <p:cNvPr id="25" name="Text 19"/>
          <p:cNvSpPr/>
          <p:nvPr/>
        </p:nvSpPr>
        <p:spPr>
          <a:xfrm>
            <a:off x="7441883" y="6746677"/>
            <a:ext cx="5212080" cy="256937"/>
          </a:xfrm>
          <a:prstGeom prst="rect">
            <a:avLst/>
          </a:prstGeom>
          <a:noFill/>
          <a:ln/>
        </p:spPr>
        <p:txBody>
          <a:bodyPr wrap="none" lIns="0" tIns="0" rIns="0" bIns="0" rtlCol="0" anchor="t"/>
          <a:lstStyle/>
          <a:p>
            <a:pPr marL="342900" indent="-342900">
              <a:lnSpc>
                <a:spcPts val="2000"/>
              </a:lnSpc>
              <a:buSzPct val="100000"/>
              <a:buChar char="•"/>
            </a:pPr>
            <a:r>
              <a:rPr lang="en-US" sz="1250" kern="0" spc="-25" dirty="0">
                <a:solidFill>
                  <a:srgbClr val="E5E0DF"/>
                </a:solidFill>
                <a:latin typeface="Inter" pitchFamily="34" charset="0"/>
                <a:ea typeface="Inter" pitchFamily="34" charset="-122"/>
                <a:cs typeface="Inter" pitchFamily="34" charset="-120"/>
              </a:rPr>
              <a:t>Victory is announced with a celebratory message and visual effects.</a:t>
            </a:r>
            <a:endParaRPr lang="en-US" sz="1250" dirty="0"/>
          </a:p>
        </p:txBody>
      </p:sp>
      <p:pic>
        <p:nvPicPr>
          <p:cNvPr id="26" name="Picture 25">
            <a:extLst>
              <a:ext uri="{FF2B5EF4-FFF2-40B4-BE49-F238E27FC236}">
                <a16:creationId xmlns:a16="http://schemas.microsoft.com/office/drawing/2014/main" id="{73BE6D07-8171-4D42-8D46-C6085A1AFFFD}"/>
              </a:ext>
            </a:extLst>
          </p:cNvPr>
          <p:cNvPicPr>
            <a:picLocks noChangeAspect="1"/>
          </p:cNvPicPr>
          <p:nvPr/>
        </p:nvPicPr>
        <p:blipFill>
          <a:blip r:embed="rId7"/>
          <a:stretch>
            <a:fillRect/>
          </a:stretch>
        </p:blipFill>
        <p:spPr>
          <a:xfrm>
            <a:off x="10944225" y="7381160"/>
            <a:ext cx="3686175" cy="79921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864525"/>
            <a:ext cx="6097786"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Blast Off into the Future</a:t>
            </a:r>
            <a:endParaRPr lang="en-US" sz="4450" dirty="0"/>
          </a:p>
        </p:txBody>
      </p:sp>
      <p:sp>
        <p:nvSpPr>
          <p:cNvPr id="4" name="Text 1"/>
          <p:cNvSpPr/>
          <p:nvPr/>
        </p:nvSpPr>
        <p:spPr>
          <a:xfrm>
            <a:off x="6280190" y="3913465"/>
            <a:ext cx="7556421"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Spaceship Duel is a fast-paced, exciting multiplayer game that combines reflexes, strategy, and skill. With its engaging level system and immersive visuals, it provides endless entertainment for players of all ages. Are you ready to take control and dominate the galaxy?</a:t>
            </a:r>
            <a:endParaRPr lang="en-US" sz="1750" dirty="0"/>
          </a:p>
        </p:txBody>
      </p:sp>
      <p:pic>
        <p:nvPicPr>
          <p:cNvPr id="5" name="Picture 4">
            <a:extLst>
              <a:ext uri="{FF2B5EF4-FFF2-40B4-BE49-F238E27FC236}">
                <a16:creationId xmlns:a16="http://schemas.microsoft.com/office/drawing/2014/main" id="{CCABEC4F-206F-47FC-BBB3-A989CA06A1AF}"/>
              </a:ext>
            </a:extLst>
          </p:cNvPr>
          <p:cNvPicPr>
            <a:picLocks noChangeAspect="1"/>
          </p:cNvPicPr>
          <p:nvPr/>
        </p:nvPicPr>
        <p:blipFill>
          <a:blip r:embed="rId4"/>
          <a:stretch>
            <a:fillRect/>
          </a:stretch>
        </p:blipFill>
        <p:spPr>
          <a:xfrm>
            <a:off x="10944225" y="7175351"/>
            <a:ext cx="3686175" cy="105424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 y="685894"/>
            <a:ext cx="12428621"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smtClean="0">
                <a:ln>
                  <a:noFill/>
                </a:ln>
                <a:solidFill>
                  <a:schemeClr val="bg1"/>
                </a:solidFill>
                <a:effectLst/>
                <a:latin typeface="Inter Bold"/>
              </a:rPr>
              <a:t>Conclusion</a:t>
            </a:r>
            <a:endParaRPr kumimoji="0" lang="en-US" altLang="en-US" sz="3200" b="0" i="0" u="none" strike="noStrike" cap="none" normalizeH="0" baseline="0" dirty="0" smtClean="0">
              <a:ln>
                <a:noFill/>
              </a:ln>
              <a:solidFill>
                <a:schemeClr val="bg1"/>
              </a:solidFill>
              <a:effectLst/>
              <a:latin typeface="Inter Bold"/>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smtClean="0">
                <a:ln>
                  <a:noFill/>
                </a:ln>
                <a:solidFill>
                  <a:schemeClr val="bg1"/>
                </a:solidFill>
                <a:effectLst/>
                <a:latin typeface="Inter Bold"/>
              </a:rPr>
              <a:t>OOP principles make the code modular, reusable, and easier to maintain.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smtClean="0">
                <a:ln>
                  <a:noFill/>
                </a:ln>
                <a:solidFill>
                  <a:schemeClr val="bg1"/>
                </a:solidFill>
                <a:effectLst/>
                <a:latin typeface="Inter Bold"/>
              </a:rPr>
              <a:t>Classes and Objects</a:t>
            </a:r>
            <a:r>
              <a:rPr kumimoji="0" lang="en-US" altLang="en-US" sz="3200" b="0" i="0" u="none" strike="noStrike" cap="none" normalizeH="0" baseline="0" dirty="0" smtClean="0">
                <a:ln>
                  <a:noFill/>
                </a:ln>
                <a:solidFill>
                  <a:schemeClr val="bg1"/>
                </a:solidFill>
                <a:effectLst/>
                <a:latin typeface="Inter Bold"/>
              </a:rPr>
              <a:t> allow structured code organization.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smtClean="0">
                <a:ln>
                  <a:noFill/>
                </a:ln>
                <a:solidFill>
                  <a:schemeClr val="bg1"/>
                </a:solidFill>
                <a:effectLst/>
                <a:latin typeface="Inter Bold"/>
              </a:rPr>
              <a:t>Single Inheritance</a:t>
            </a:r>
            <a:r>
              <a:rPr kumimoji="0" lang="en-US" altLang="en-US" sz="3200" b="0" i="0" u="none" strike="noStrike" cap="none" normalizeH="0" baseline="0" dirty="0" smtClean="0">
                <a:ln>
                  <a:noFill/>
                </a:ln>
                <a:solidFill>
                  <a:schemeClr val="bg1"/>
                </a:solidFill>
                <a:effectLst/>
                <a:latin typeface="Inter Bold"/>
              </a:rPr>
              <a:t> is used to extend the Spaceship class.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smtClean="0">
                <a:ln>
                  <a:noFill/>
                </a:ln>
                <a:solidFill>
                  <a:schemeClr val="bg1"/>
                </a:solidFill>
                <a:effectLst/>
                <a:latin typeface="Inter Bold"/>
              </a:rPr>
              <a:t>Encapsulation</a:t>
            </a:r>
            <a:r>
              <a:rPr kumimoji="0" lang="en-US" altLang="en-US" sz="3200" b="0" i="0" u="none" strike="noStrike" cap="none" normalizeH="0" baseline="0" dirty="0" smtClean="0">
                <a:ln>
                  <a:noFill/>
                </a:ln>
                <a:solidFill>
                  <a:schemeClr val="bg1"/>
                </a:solidFill>
                <a:effectLst/>
                <a:latin typeface="Inter Bold"/>
              </a:rPr>
              <a:t> ensures data protection.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smtClean="0">
                <a:ln>
                  <a:noFill/>
                </a:ln>
                <a:solidFill>
                  <a:schemeClr val="bg1"/>
                </a:solidFill>
                <a:effectLst/>
                <a:latin typeface="Inter Bold"/>
              </a:rPr>
              <a:t>The Game class manages the entire gameplay using objects and their methods.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smtClean="0">
              <a:ln>
                <a:noFill/>
              </a:ln>
              <a:solidFill>
                <a:schemeClr val="bg1"/>
              </a:solidFill>
              <a:effectLst/>
              <a:latin typeface="Inter Bold"/>
            </a:endParaRPr>
          </a:p>
        </p:txBody>
      </p:sp>
    </p:spTree>
    <p:extLst>
      <p:ext uri="{BB962C8B-B14F-4D97-AF65-F5344CB8AC3E}">
        <p14:creationId xmlns:p14="http://schemas.microsoft.com/office/powerpoint/2010/main" val="913111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45976"/>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Game Concept:</a:t>
            </a:r>
            <a:endParaRPr lang="en-US" sz="4450" dirty="0"/>
          </a:p>
        </p:txBody>
      </p:sp>
      <p:sp>
        <p:nvSpPr>
          <p:cNvPr id="4" name="Text 1"/>
          <p:cNvSpPr/>
          <p:nvPr/>
        </p:nvSpPr>
        <p:spPr>
          <a:xfrm>
            <a:off x="793790" y="4094917"/>
            <a:ext cx="7556421"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A competitive two-player spaceship fighting game set in a visually stunning space arena. Players engage in fast-paced, strategic battles to prove their supremacy.</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0E9711-0475-45F1-7F4F-D812FD4EC51B}"/>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A60E2948-875F-D2CF-6364-D1C36BE76EE3}"/>
              </a:ext>
            </a:extLst>
          </p:cNvPr>
          <p:cNvPicPr>
            <a:picLocks noChangeAspect="1"/>
          </p:cNvPicPr>
          <p:nvPr/>
        </p:nvPicPr>
        <p:blipFill>
          <a:blip r:embed="rId3"/>
          <a:stretch>
            <a:fillRect/>
          </a:stretch>
        </p:blipFill>
        <p:spPr>
          <a:xfrm>
            <a:off x="3492580" y="0"/>
            <a:ext cx="5486400" cy="8229600"/>
          </a:xfrm>
          <a:prstGeom prst="rect">
            <a:avLst/>
          </a:prstGeom>
        </p:spPr>
      </p:pic>
      <p:sp>
        <p:nvSpPr>
          <p:cNvPr id="3" name="Text 0">
            <a:extLst>
              <a:ext uri="{FF2B5EF4-FFF2-40B4-BE49-F238E27FC236}">
                <a16:creationId xmlns:a16="http://schemas.microsoft.com/office/drawing/2014/main" id="{8AB4D4B0-E69D-F524-C575-4261EDD20CCC}"/>
              </a:ext>
            </a:extLst>
          </p:cNvPr>
          <p:cNvSpPr/>
          <p:nvPr/>
        </p:nvSpPr>
        <p:spPr>
          <a:xfrm>
            <a:off x="565190" y="369451"/>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Flow chart:</a:t>
            </a:r>
            <a:endParaRPr lang="en-US" sz="4450" dirty="0"/>
          </a:p>
        </p:txBody>
      </p:sp>
      <p:pic>
        <p:nvPicPr>
          <p:cNvPr id="5" name="Image 0" descr="preencoded.png">
            <a:extLst>
              <a:ext uri="{FF2B5EF4-FFF2-40B4-BE49-F238E27FC236}">
                <a16:creationId xmlns:a16="http://schemas.microsoft.com/office/drawing/2014/main" id="{F1EDB40E-F278-C15A-D524-858C603EF139}"/>
              </a:ext>
            </a:extLst>
          </p:cNvPr>
          <p:cNvPicPr>
            <a:picLocks noChangeAspect="1"/>
          </p:cNvPicPr>
          <p:nvPr/>
        </p:nvPicPr>
        <p:blipFill>
          <a:blip r:embed="rId3"/>
          <a:stretch>
            <a:fillRect/>
          </a:stretch>
        </p:blipFill>
        <p:spPr>
          <a:xfrm>
            <a:off x="9067800" y="-200025"/>
            <a:ext cx="5486400" cy="8229600"/>
          </a:xfrm>
          <a:prstGeom prst="rect">
            <a:avLst/>
          </a:prstGeom>
        </p:spPr>
      </p:pic>
      <p:pic>
        <p:nvPicPr>
          <p:cNvPr id="6" name="Picture 5" descr="A diagram of a game&#10;&#10;Description automatically generated">
            <a:extLst>
              <a:ext uri="{FF2B5EF4-FFF2-40B4-BE49-F238E27FC236}">
                <a16:creationId xmlns:a16="http://schemas.microsoft.com/office/drawing/2014/main" id="{5A664EA6-6920-94E1-B443-EE1175E90DFD}"/>
              </a:ext>
            </a:extLst>
          </p:cNvPr>
          <p:cNvPicPr>
            <a:picLocks noChangeAspect="1"/>
          </p:cNvPicPr>
          <p:nvPr/>
        </p:nvPicPr>
        <p:blipFill>
          <a:blip r:embed="rId4"/>
          <a:stretch>
            <a:fillRect/>
          </a:stretch>
        </p:blipFill>
        <p:spPr>
          <a:xfrm>
            <a:off x="3492580" y="-1"/>
            <a:ext cx="5651420" cy="8229601"/>
          </a:xfrm>
          <a:prstGeom prst="rect">
            <a:avLst/>
          </a:prstGeom>
        </p:spPr>
      </p:pic>
    </p:spTree>
    <p:extLst>
      <p:ext uri="{BB962C8B-B14F-4D97-AF65-F5344CB8AC3E}">
        <p14:creationId xmlns:p14="http://schemas.microsoft.com/office/powerpoint/2010/main" val="2199974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880122"/>
            <a:ext cx="7439025"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The Art of Spaceship Design</a:t>
            </a:r>
            <a:endParaRPr lang="en-US" sz="4450" dirty="0"/>
          </a:p>
        </p:txBody>
      </p:sp>
      <p:sp>
        <p:nvSpPr>
          <p:cNvPr id="3" name="Text 1"/>
          <p:cNvSpPr/>
          <p:nvPr/>
        </p:nvSpPr>
        <p:spPr>
          <a:xfrm>
            <a:off x="793790" y="3929063"/>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Objectives</a:t>
            </a:r>
            <a:endParaRPr lang="en-US" sz="2200" dirty="0"/>
          </a:p>
        </p:txBody>
      </p:sp>
      <p:sp>
        <p:nvSpPr>
          <p:cNvPr id="4" name="Text 2"/>
          <p:cNvSpPr/>
          <p:nvPr/>
        </p:nvSpPr>
        <p:spPr>
          <a:xfrm>
            <a:off x="793790" y="4623554"/>
            <a:ext cx="13042821"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Outmaneuver and outshoot your opponent to deplete their health and emerge victorious across multiple levels of escalating difficulty.</a:t>
            </a:r>
            <a:endParaRPr lang="en-US" sz="1750" dirty="0"/>
          </a:p>
        </p:txBody>
      </p:sp>
      <p:pic>
        <p:nvPicPr>
          <p:cNvPr id="5" name="Picture 4">
            <a:extLst>
              <a:ext uri="{FF2B5EF4-FFF2-40B4-BE49-F238E27FC236}">
                <a16:creationId xmlns:a16="http://schemas.microsoft.com/office/drawing/2014/main" id="{AEA0D2CE-A8DD-4F42-AFD6-1414B895F5AC}"/>
              </a:ext>
            </a:extLst>
          </p:cNvPr>
          <p:cNvPicPr>
            <a:picLocks noChangeAspect="1"/>
          </p:cNvPicPr>
          <p:nvPr/>
        </p:nvPicPr>
        <p:blipFill>
          <a:blip r:embed="rId3"/>
          <a:stretch>
            <a:fillRect/>
          </a:stretch>
        </p:blipFill>
        <p:spPr>
          <a:xfrm>
            <a:off x="10944225" y="6979416"/>
            <a:ext cx="3686175" cy="12096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43414" y="866775"/>
            <a:ext cx="4595932" cy="574477"/>
          </a:xfrm>
          <a:prstGeom prst="rect">
            <a:avLst/>
          </a:prstGeom>
          <a:noFill/>
          <a:ln/>
        </p:spPr>
        <p:txBody>
          <a:bodyPr wrap="none" lIns="0" tIns="0" rIns="0" bIns="0" rtlCol="0" anchor="t"/>
          <a:lstStyle/>
          <a:p>
            <a:pPr marL="0" indent="0">
              <a:lnSpc>
                <a:spcPts val="4500"/>
              </a:lnSpc>
              <a:buNone/>
            </a:pPr>
            <a:r>
              <a:rPr lang="en-US" sz="3600" b="1" kern="0" spc="-109" dirty="0">
                <a:solidFill>
                  <a:srgbClr val="FFFFFF"/>
                </a:solidFill>
                <a:latin typeface="Inter Bold" pitchFamily="34" charset="0"/>
                <a:ea typeface="Inter Bold" pitchFamily="34" charset="-122"/>
                <a:cs typeface="Inter Bold" pitchFamily="34" charset="-120"/>
              </a:rPr>
              <a:t>Main Features </a:t>
            </a:r>
            <a:endParaRPr lang="en-US" sz="3600" dirty="0"/>
          </a:p>
        </p:txBody>
      </p:sp>
      <p:sp>
        <p:nvSpPr>
          <p:cNvPr id="4" name="Shape 1"/>
          <p:cNvSpPr/>
          <p:nvPr/>
        </p:nvSpPr>
        <p:spPr>
          <a:xfrm>
            <a:off x="643414" y="1717000"/>
            <a:ext cx="3836670" cy="3971568"/>
          </a:xfrm>
          <a:prstGeom prst="roundRect">
            <a:avLst>
              <a:gd name="adj" fmla="val 2012"/>
            </a:avLst>
          </a:prstGeom>
          <a:solidFill>
            <a:srgbClr val="110080"/>
          </a:solidFill>
          <a:ln w="7620">
            <a:solidFill>
              <a:srgbClr val="2A1999"/>
            </a:solidFill>
            <a:prstDash val="solid"/>
          </a:ln>
        </p:spPr>
        <p:txBody>
          <a:bodyPr/>
          <a:lstStyle/>
          <a:p>
            <a:endParaRPr lang="en-US"/>
          </a:p>
        </p:txBody>
      </p:sp>
      <p:sp>
        <p:nvSpPr>
          <p:cNvPr id="5" name="Text 2"/>
          <p:cNvSpPr/>
          <p:nvPr/>
        </p:nvSpPr>
        <p:spPr>
          <a:xfrm>
            <a:off x="834866" y="1908453"/>
            <a:ext cx="2942511" cy="344686"/>
          </a:xfrm>
          <a:prstGeom prst="rect">
            <a:avLst/>
          </a:prstGeom>
          <a:noFill/>
          <a:ln/>
        </p:spPr>
        <p:txBody>
          <a:bodyPr wrap="none" lIns="0" tIns="0" rIns="0" bIns="0" rtlCol="0" anchor="t"/>
          <a:lstStyle/>
          <a:p>
            <a:pPr marL="0" indent="0">
              <a:lnSpc>
                <a:spcPts val="2700"/>
              </a:lnSpc>
              <a:buNone/>
            </a:pPr>
            <a:r>
              <a:rPr lang="en-US" sz="2150" b="1" kern="0" spc="-65" dirty="0">
                <a:solidFill>
                  <a:srgbClr val="E5E0DF"/>
                </a:solidFill>
                <a:latin typeface="Inter Bold" pitchFamily="34" charset="0"/>
                <a:ea typeface="Inter Bold" pitchFamily="34" charset="-122"/>
                <a:cs typeface="Inter Bold" pitchFamily="34" charset="-120"/>
              </a:rPr>
              <a:t> Two-Player Gameplay:</a:t>
            </a:r>
            <a:endParaRPr lang="en-US" sz="2150" dirty="0"/>
          </a:p>
        </p:txBody>
      </p:sp>
      <p:sp>
        <p:nvSpPr>
          <p:cNvPr id="6" name="Text 3"/>
          <p:cNvSpPr/>
          <p:nvPr/>
        </p:nvSpPr>
        <p:spPr>
          <a:xfrm>
            <a:off x="834866" y="2363391"/>
            <a:ext cx="3453765" cy="882253"/>
          </a:xfrm>
          <a:prstGeom prst="rect">
            <a:avLst/>
          </a:prstGeom>
          <a:noFill/>
          <a:ln/>
        </p:spPr>
        <p:txBody>
          <a:bodyPr wrap="square" lIns="0" tIns="0" rIns="0" bIns="0" rtlCol="0" anchor="t"/>
          <a:lstStyle/>
          <a:p>
            <a:pPr marL="342900" indent="-342900">
              <a:lnSpc>
                <a:spcPts val="2300"/>
              </a:lnSpc>
              <a:buSzPct val="100000"/>
              <a:buChar char="•"/>
            </a:pPr>
            <a:r>
              <a:rPr lang="en-US" sz="1400" b="1" kern="0" spc="-29" dirty="0">
                <a:solidFill>
                  <a:srgbClr val="E5E0DF"/>
                </a:solidFill>
                <a:latin typeface="Inter" pitchFamily="34" charset="0"/>
                <a:ea typeface="Inter" pitchFamily="34" charset="-122"/>
                <a:cs typeface="Inter" pitchFamily="34" charset="-120"/>
              </a:rPr>
              <a:t>Yellow Spaceship:</a:t>
            </a:r>
            <a:r>
              <a:rPr lang="en-US" sz="1400" kern="0" spc="-29" dirty="0">
                <a:solidFill>
                  <a:srgbClr val="E5E0DF"/>
                </a:solidFill>
                <a:latin typeface="Inter" pitchFamily="34" charset="0"/>
                <a:ea typeface="Inter" pitchFamily="34" charset="-122"/>
                <a:cs typeface="Inter" pitchFamily="34" charset="-120"/>
              </a:rPr>
              <a:t> Controlled using WASD keys and Left Control to fire bullets.</a:t>
            </a:r>
            <a:endParaRPr lang="en-US" sz="1400" dirty="0"/>
          </a:p>
        </p:txBody>
      </p:sp>
      <p:sp>
        <p:nvSpPr>
          <p:cNvPr id="7" name="Text 4"/>
          <p:cNvSpPr/>
          <p:nvPr/>
        </p:nvSpPr>
        <p:spPr>
          <a:xfrm>
            <a:off x="834866" y="3309938"/>
            <a:ext cx="3453765" cy="882253"/>
          </a:xfrm>
          <a:prstGeom prst="rect">
            <a:avLst/>
          </a:prstGeom>
          <a:noFill/>
          <a:ln/>
        </p:spPr>
        <p:txBody>
          <a:bodyPr wrap="square" lIns="0" tIns="0" rIns="0" bIns="0" rtlCol="0" anchor="t"/>
          <a:lstStyle/>
          <a:p>
            <a:pPr marL="342900" indent="-342900">
              <a:lnSpc>
                <a:spcPts val="2300"/>
              </a:lnSpc>
              <a:buSzPct val="100000"/>
              <a:buChar char="•"/>
            </a:pPr>
            <a:r>
              <a:rPr lang="en-US" sz="1400" b="1" kern="0" spc="-29" dirty="0">
                <a:solidFill>
                  <a:srgbClr val="E5E0DF"/>
                </a:solidFill>
                <a:latin typeface="Inter" pitchFamily="34" charset="0"/>
                <a:ea typeface="Inter" pitchFamily="34" charset="-122"/>
                <a:cs typeface="Inter" pitchFamily="34" charset="-120"/>
              </a:rPr>
              <a:t>Red Spaceship:</a:t>
            </a:r>
            <a:r>
              <a:rPr lang="en-US" sz="1400" kern="0" spc="-29" dirty="0">
                <a:solidFill>
                  <a:srgbClr val="E5E0DF"/>
                </a:solidFill>
                <a:latin typeface="Inter" pitchFamily="34" charset="0"/>
                <a:ea typeface="Inter" pitchFamily="34" charset="-122"/>
                <a:cs typeface="Inter" pitchFamily="34" charset="-120"/>
              </a:rPr>
              <a:t> Controlled using arrow keys and Right Control to fire bullets.Missiles</a:t>
            </a:r>
            <a:endParaRPr lang="en-US" sz="1400" dirty="0"/>
          </a:p>
        </p:txBody>
      </p:sp>
      <p:sp>
        <p:nvSpPr>
          <p:cNvPr id="8" name="Text 5"/>
          <p:cNvSpPr/>
          <p:nvPr/>
        </p:nvSpPr>
        <p:spPr>
          <a:xfrm>
            <a:off x="834866" y="4302443"/>
            <a:ext cx="3453765" cy="588169"/>
          </a:xfrm>
          <a:prstGeom prst="rect">
            <a:avLst/>
          </a:prstGeom>
          <a:noFill/>
          <a:ln/>
        </p:spPr>
        <p:txBody>
          <a:bodyPr wrap="square" lIns="0" tIns="0" rIns="0" bIns="0" rtlCol="0" anchor="t"/>
          <a:lstStyle/>
          <a:p>
            <a:pPr marL="0" indent="0">
              <a:lnSpc>
                <a:spcPts val="2300"/>
              </a:lnSpc>
              <a:buNone/>
            </a:pPr>
            <a:r>
              <a:rPr lang="en-US" sz="1400" kern="0" spc="-29" dirty="0">
                <a:solidFill>
                  <a:srgbClr val="E5E0DF"/>
                </a:solidFill>
                <a:latin typeface="Inter" pitchFamily="34" charset="0"/>
                <a:ea typeface="Inter" pitchFamily="34" charset="-122"/>
                <a:cs typeface="Inter" pitchFamily="34" charset="-120"/>
              </a:rPr>
              <a:t>Powerful but slow, with a lock-on system. They're ideal for long-range attacks.</a:t>
            </a:r>
            <a:endParaRPr lang="en-US" sz="1400" dirty="0"/>
          </a:p>
        </p:txBody>
      </p:sp>
      <p:sp>
        <p:nvSpPr>
          <p:cNvPr id="9" name="Shape 6"/>
          <p:cNvSpPr/>
          <p:nvPr/>
        </p:nvSpPr>
        <p:spPr>
          <a:xfrm>
            <a:off x="4663916" y="1717000"/>
            <a:ext cx="3836670" cy="3971568"/>
          </a:xfrm>
          <a:prstGeom prst="roundRect">
            <a:avLst>
              <a:gd name="adj" fmla="val 2012"/>
            </a:avLst>
          </a:prstGeom>
          <a:solidFill>
            <a:srgbClr val="110080"/>
          </a:solidFill>
          <a:ln w="7620">
            <a:solidFill>
              <a:srgbClr val="2A1999"/>
            </a:solidFill>
            <a:prstDash val="solid"/>
          </a:ln>
        </p:spPr>
        <p:txBody>
          <a:bodyPr/>
          <a:lstStyle/>
          <a:p>
            <a:endParaRPr lang="en-US"/>
          </a:p>
        </p:txBody>
      </p:sp>
      <p:sp>
        <p:nvSpPr>
          <p:cNvPr id="10" name="Text 7"/>
          <p:cNvSpPr/>
          <p:nvPr/>
        </p:nvSpPr>
        <p:spPr>
          <a:xfrm>
            <a:off x="4855369" y="1908453"/>
            <a:ext cx="3422690" cy="344686"/>
          </a:xfrm>
          <a:prstGeom prst="rect">
            <a:avLst/>
          </a:prstGeom>
          <a:noFill/>
          <a:ln/>
        </p:spPr>
        <p:txBody>
          <a:bodyPr wrap="none" lIns="0" tIns="0" rIns="0" bIns="0" rtlCol="0" anchor="t"/>
          <a:lstStyle/>
          <a:p>
            <a:pPr marL="0" indent="0">
              <a:lnSpc>
                <a:spcPts val="2700"/>
              </a:lnSpc>
              <a:buNone/>
            </a:pPr>
            <a:r>
              <a:rPr lang="en-US" sz="2150" b="1" kern="0" spc="-65" dirty="0">
                <a:solidFill>
                  <a:srgbClr val="E5E0DF"/>
                </a:solidFill>
                <a:latin typeface="Inter Bold" pitchFamily="34" charset="0"/>
                <a:ea typeface="Inter Bold" pitchFamily="34" charset="-122"/>
                <a:cs typeface="Inter Bold" pitchFamily="34" charset="-120"/>
              </a:rPr>
              <a:t>2. Dynamic Health System:</a:t>
            </a:r>
            <a:endParaRPr lang="en-US" sz="2150" dirty="0"/>
          </a:p>
        </p:txBody>
      </p:sp>
      <p:sp>
        <p:nvSpPr>
          <p:cNvPr id="11" name="Text 8"/>
          <p:cNvSpPr/>
          <p:nvPr/>
        </p:nvSpPr>
        <p:spPr>
          <a:xfrm>
            <a:off x="4855369" y="2363391"/>
            <a:ext cx="3453765" cy="588169"/>
          </a:xfrm>
          <a:prstGeom prst="rect">
            <a:avLst/>
          </a:prstGeom>
          <a:noFill/>
          <a:ln/>
        </p:spPr>
        <p:txBody>
          <a:bodyPr wrap="square" lIns="0" tIns="0" rIns="0" bIns="0" rtlCol="0" anchor="t"/>
          <a:lstStyle/>
          <a:p>
            <a:pPr marL="342900" indent="-342900">
              <a:lnSpc>
                <a:spcPts val="2300"/>
              </a:lnSpc>
              <a:buSzPct val="100000"/>
              <a:buChar char="•"/>
            </a:pPr>
            <a:r>
              <a:rPr lang="en-US" sz="1400" kern="0" spc="-29" dirty="0">
                <a:solidFill>
                  <a:srgbClr val="E5E0DF"/>
                </a:solidFill>
                <a:latin typeface="Inter" pitchFamily="34" charset="0"/>
                <a:ea typeface="Inter" pitchFamily="34" charset="-122"/>
                <a:cs typeface="Inter" pitchFamily="34" charset="-120"/>
              </a:rPr>
              <a:t>Each spaceship starts with 10 health points.</a:t>
            </a:r>
            <a:endParaRPr lang="en-US" sz="1400" dirty="0"/>
          </a:p>
        </p:txBody>
      </p:sp>
      <p:sp>
        <p:nvSpPr>
          <p:cNvPr id="12" name="Text 9"/>
          <p:cNvSpPr/>
          <p:nvPr/>
        </p:nvSpPr>
        <p:spPr>
          <a:xfrm>
            <a:off x="4855369" y="3015853"/>
            <a:ext cx="3453765" cy="882253"/>
          </a:xfrm>
          <a:prstGeom prst="rect">
            <a:avLst/>
          </a:prstGeom>
          <a:noFill/>
          <a:ln/>
        </p:spPr>
        <p:txBody>
          <a:bodyPr wrap="square" lIns="0" tIns="0" rIns="0" bIns="0" rtlCol="0" anchor="t"/>
          <a:lstStyle/>
          <a:p>
            <a:pPr marL="342900" indent="-342900">
              <a:lnSpc>
                <a:spcPts val="2300"/>
              </a:lnSpc>
              <a:buSzPct val="100000"/>
              <a:buChar char="•"/>
            </a:pPr>
            <a:r>
              <a:rPr lang="en-US" sz="1400" kern="0" spc="-29" dirty="0">
                <a:solidFill>
                  <a:srgbClr val="E5E0DF"/>
                </a:solidFill>
                <a:latin typeface="Inter" pitchFamily="34" charset="0"/>
                <a:ea typeface="Inter" pitchFamily="34" charset="-122"/>
                <a:cs typeface="Inter" pitchFamily="34" charset="-120"/>
              </a:rPr>
              <a:t>Health decreases when hit by bullets.
</a:t>
            </a:r>
            <a:r>
              <a:rPr lang="en-US" sz="1400" b="1" kern="0" spc="-29" dirty="0">
                <a:solidFill>
                  <a:srgbClr val="E5E0DF"/>
                </a:solidFill>
                <a:latin typeface="Inter" pitchFamily="34" charset="0"/>
                <a:ea typeface="Inter" pitchFamily="34" charset="-122"/>
                <a:cs typeface="Inter" pitchFamily="34" charset="-120"/>
              </a:rPr>
              <a:t>Level Progression:</a:t>
            </a:r>
            <a:endParaRPr lang="en-US" sz="1400" dirty="0"/>
          </a:p>
        </p:txBody>
      </p:sp>
      <p:sp>
        <p:nvSpPr>
          <p:cNvPr id="13" name="Text 10"/>
          <p:cNvSpPr/>
          <p:nvPr/>
        </p:nvSpPr>
        <p:spPr>
          <a:xfrm>
            <a:off x="4855369" y="3962400"/>
            <a:ext cx="3453765" cy="588169"/>
          </a:xfrm>
          <a:prstGeom prst="rect">
            <a:avLst/>
          </a:prstGeom>
          <a:noFill/>
          <a:ln/>
        </p:spPr>
        <p:txBody>
          <a:bodyPr wrap="square" lIns="0" tIns="0" rIns="0" bIns="0" rtlCol="0" anchor="t"/>
          <a:lstStyle/>
          <a:p>
            <a:pPr marL="342900" indent="-342900">
              <a:lnSpc>
                <a:spcPts val="2300"/>
              </a:lnSpc>
              <a:buSzPct val="100000"/>
              <a:buChar char="•"/>
            </a:pPr>
            <a:r>
              <a:rPr lang="en-US" sz="1400" kern="0" spc="-29" dirty="0">
                <a:solidFill>
                  <a:srgbClr val="E5E0DF"/>
                </a:solidFill>
                <a:latin typeface="Inter" pitchFamily="34" charset="0"/>
                <a:ea typeface="Inter" pitchFamily="34" charset="-122"/>
                <a:cs typeface="Inter" pitchFamily="34" charset="-120"/>
              </a:rPr>
              <a:t>Each round ends when a spaceship’s health reaches zero.</a:t>
            </a:r>
            <a:endParaRPr lang="en-US" sz="1400" dirty="0"/>
          </a:p>
        </p:txBody>
      </p:sp>
      <p:sp>
        <p:nvSpPr>
          <p:cNvPr id="14" name="Text 11"/>
          <p:cNvSpPr/>
          <p:nvPr/>
        </p:nvSpPr>
        <p:spPr>
          <a:xfrm>
            <a:off x="4855369" y="4614863"/>
            <a:ext cx="3453765" cy="882253"/>
          </a:xfrm>
          <a:prstGeom prst="rect">
            <a:avLst/>
          </a:prstGeom>
          <a:noFill/>
          <a:ln/>
        </p:spPr>
        <p:txBody>
          <a:bodyPr wrap="square" lIns="0" tIns="0" rIns="0" bIns="0" rtlCol="0" anchor="t"/>
          <a:lstStyle/>
          <a:p>
            <a:pPr marL="342900" indent="-342900">
              <a:lnSpc>
                <a:spcPts val="2300"/>
              </a:lnSpc>
              <a:buSzPct val="100000"/>
              <a:buChar char="•"/>
            </a:pPr>
            <a:r>
              <a:rPr lang="en-US" sz="1400" kern="0" spc="-29" dirty="0">
                <a:solidFill>
                  <a:srgbClr val="E5E0DF"/>
                </a:solidFill>
                <a:latin typeface="Inter" pitchFamily="34" charset="0"/>
                <a:ea typeface="Inter" pitchFamily="34" charset="-122"/>
                <a:cs typeface="Inter" pitchFamily="34" charset="-120"/>
              </a:rPr>
              <a:t>The winner advances to the next level with a </a:t>
            </a:r>
            <a:r>
              <a:rPr lang="en-US" sz="1400" b="1" kern="0" spc="-29" dirty="0">
                <a:solidFill>
                  <a:srgbClr val="E5E0DF"/>
                </a:solidFill>
                <a:latin typeface="Inter" pitchFamily="34" charset="0"/>
                <a:ea typeface="Inter" pitchFamily="34" charset="-122"/>
                <a:cs typeface="Inter" pitchFamily="34" charset="-120"/>
              </a:rPr>
              <a:t>reduced health handicap</a:t>
            </a:r>
            <a:r>
              <a:rPr lang="en-US" sz="1400" kern="0" spc="-29" dirty="0">
                <a:solidFill>
                  <a:srgbClr val="E5E0DF"/>
                </a:solidFill>
                <a:latin typeface="Inter" pitchFamily="34" charset="0"/>
                <a:ea typeface="Inter" pitchFamily="34" charset="-122"/>
                <a:cs typeface="Inter" pitchFamily="34" charset="-120"/>
              </a:rPr>
              <a:t> for added challenge.</a:t>
            </a:r>
            <a:endParaRPr lang="en-US" sz="1400" dirty="0"/>
          </a:p>
        </p:txBody>
      </p:sp>
      <p:sp>
        <p:nvSpPr>
          <p:cNvPr id="15" name="Shape 12"/>
          <p:cNvSpPr/>
          <p:nvPr/>
        </p:nvSpPr>
        <p:spPr>
          <a:xfrm>
            <a:off x="643414" y="5872401"/>
            <a:ext cx="7857173" cy="1490305"/>
          </a:xfrm>
          <a:prstGeom prst="roundRect">
            <a:avLst>
              <a:gd name="adj" fmla="val 5181"/>
            </a:avLst>
          </a:prstGeom>
          <a:solidFill>
            <a:srgbClr val="110080"/>
          </a:solidFill>
          <a:ln w="7620">
            <a:solidFill>
              <a:srgbClr val="2A1999"/>
            </a:solidFill>
            <a:prstDash val="solid"/>
          </a:ln>
        </p:spPr>
        <p:txBody>
          <a:bodyPr/>
          <a:lstStyle/>
          <a:p>
            <a:endParaRPr lang="en-US"/>
          </a:p>
        </p:txBody>
      </p:sp>
      <p:sp>
        <p:nvSpPr>
          <p:cNvPr id="16" name="Text 13"/>
          <p:cNvSpPr/>
          <p:nvPr/>
        </p:nvSpPr>
        <p:spPr>
          <a:xfrm>
            <a:off x="834866" y="6063853"/>
            <a:ext cx="2757488" cy="344686"/>
          </a:xfrm>
          <a:prstGeom prst="rect">
            <a:avLst/>
          </a:prstGeom>
          <a:noFill/>
          <a:ln/>
        </p:spPr>
        <p:txBody>
          <a:bodyPr wrap="none" lIns="0" tIns="0" rIns="0" bIns="0" rtlCol="0" anchor="t"/>
          <a:lstStyle/>
          <a:p>
            <a:pPr marL="0" indent="0">
              <a:lnSpc>
                <a:spcPts val="2700"/>
              </a:lnSpc>
              <a:buNone/>
            </a:pPr>
            <a:r>
              <a:rPr lang="en-US" sz="2150" b="1" kern="0" spc="-65" dirty="0">
                <a:solidFill>
                  <a:srgbClr val="E5E0DF"/>
                </a:solidFill>
                <a:latin typeface="Inter Bold" pitchFamily="34" charset="0"/>
                <a:ea typeface="Inter Bold" pitchFamily="34" charset="-122"/>
                <a:cs typeface="Inter Bold" pitchFamily="34" charset="-120"/>
              </a:rPr>
              <a:t>Winning Condition:</a:t>
            </a:r>
            <a:endParaRPr lang="en-US" sz="2150" dirty="0"/>
          </a:p>
        </p:txBody>
      </p:sp>
      <p:sp>
        <p:nvSpPr>
          <p:cNvPr id="17" name="Text 14"/>
          <p:cNvSpPr/>
          <p:nvPr/>
        </p:nvSpPr>
        <p:spPr>
          <a:xfrm>
            <a:off x="834866" y="6518791"/>
            <a:ext cx="7474268" cy="294084"/>
          </a:xfrm>
          <a:prstGeom prst="rect">
            <a:avLst/>
          </a:prstGeom>
          <a:noFill/>
          <a:ln/>
        </p:spPr>
        <p:txBody>
          <a:bodyPr wrap="none" lIns="0" tIns="0" rIns="0" bIns="0" rtlCol="0" anchor="t"/>
          <a:lstStyle/>
          <a:p>
            <a:pPr marL="342900" indent="-342900">
              <a:lnSpc>
                <a:spcPts val="2300"/>
              </a:lnSpc>
              <a:buSzPct val="100000"/>
              <a:buChar char="•"/>
            </a:pPr>
            <a:r>
              <a:rPr lang="en-US" sz="1400" kern="0" spc="-29" dirty="0">
                <a:solidFill>
                  <a:srgbClr val="E5E0DF"/>
                </a:solidFill>
                <a:latin typeface="Inter" pitchFamily="34" charset="0"/>
                <a:ea typeface="Inter" pitchFamily="34" charset="-122"/>
                <a:cs typeface="Inter" pitchFamily="34" charset="-120"/>
              </a:rPr>
              <a:t>A player wins the round when their opponent’s health reaches zero.</a:t>
            </a:r>
            <a:endParaRPr lang="en-US" sz="1400" dirty="0"/>
          </a:p>
        </p:txBody>
      </p:sp>
      <p:sp>
        <p:nvSpPr>
          <p:cNvPr id="18" name="Text 15"/>
          <p:cNvSpPr/>
          <p:nvPr/>
        </p:nvSpPr>
        <p:spPr>
          <a:xfrm>
            <a:off x="834866" y="6877169"/>
            <a:ext cx="7474268" cy="294084"/>
          </a:xfrm>
          <a:prstGeom prst="rect">
            <a:avLst/>
          </a:prstGeom>
          <a:noFill/>
          <a:ln/>
        </p:spPr>
        <p:txBody>
          <a:bodyPr wrap="none" lIns="0" tIns="0" rIns="0" bIns="0" rtlCol="0" anchor="t"/>
          <a:lstStyle/>
          <a:p>
            <a:pPr marL="342900" indent="-342900">
              <a:lnSpc>
                <a:spcPts val="2300"/>
              </a:lnSpc>
              <a:buSzPct val="100000"/>
              <a:buChar char="•"/>
            </a:pPr>
            <a:r>
              <a:rPr lang="en-US" sz="1400" kern="0" spc="-29" dirty="0">
                <a:solidFill>
                  <a:srgbClr val="E5E0DF"/>
                </a:solidFill>
                <a:latin typeface="Inter" pitchFamily="34" charset="0"/>
                <a:ea typeface="Inter" pitchFamily="34" charset="-122"/>
                <a:cs typeface="Inter" pitchFamily="34" charset="-120"/>
              </a:rPr>
              <a:t>Victory is announced with a celebratory message and visual effects.</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53453" y="673768"/>
            <a:ext cx="14040851" cy="5016758"/>
          </a:xfrm>
          <a:prstGeom prst="rect">
            <a:avLst/>
          </a:prstGeom>
        </p:spPr>
        <p:txBody>
          <a:bodyPr wrap="square">
            <a:spAutoFit/>
          </a:bodyPr>
          <a:lstStyle/>
          <a:p>
            <a:endParaRPr lang="en-US" sz="3200" b="1" dirty="0" smtClean="0">
              <a:solidFill>
                <a:schemeClr val="bg1"/>
              </a:solidFill>
              <a:latin typeface="Inter Bold"/>
            </a:endParaRPr>
          </a:p>
          <a:p>
            <a:endParaRPr lang="en-US" sz="3200" b="1" dirty="0">
              <a:solidFill>
                <a:schemeClr val="bg1"/>
              </a:solidFill>
              <a:latin typeface="Inter Bold"/>
            </a:endParaRPr>
          </a:p>
          <a:p>
            <a:r>
              <a:rPr lang="en-US" sz="3200" b="1" dirty="0" smtClean="0">
                <a:solidFill>
                  <a:schemeClr val="bg1"/>
                </a:solidFill>
                <a:latin typeface="Inter Bold"/>
              </a:rPr>
              <a:t>Introduction </a:t>
            </a:r>
            <a:r>
              <a:rPr lang="en-US" sz="3200" b="1" dirty="0">
                <a:solidFill>
                  <a:schemeClr val="bg1"/>
                </a:solidFill>
                <a:latin typeface="Inter Bold"/>
              </a:rPr>
              <a:t>to OOP in the </a:t>
            </a:r>
            <a:r>
              <a:rPr lang="en-US" sz="3200" b="1" dirty="0" smtClean="0">
                <a:solidFill>
                  <a:schemeClr val="bg1"/>
                </a:solidFill>
                <a:latin typeface="Inter Bold"/>
              </a:rPr>
              <a:t>Game</a:t>
            </a:r>
          </a:p>
          <a:p>
            <a:endParaRPr lang="en-US" sz="3200" b="1" dirty="0">
              <a:solidFill>
                <a:schemeClr val="bg1"/>
              </a:solidFill>
              <a:latin typeface="Inter Bold"/>
            </a:endParaRPr>
          </a:p>
          <a:p>
            <a:endParaRPr lang="en-US" sz="3200" dirty="0">
              <a:solidFill>
                <a:schemeClr val="bg1"/>
              </a:solidFill>
              <a:latin typeface="Inter Bold"/>
            </a:endParaRPr>
          </a:p>
          <a:p>
            <a:pPr>
              <a:buFont typeface="Arial" panose="020B0604020202020204" pitchFamily="34" charset="0"/>
              <a:buChar char="•"/>
            </a:pPr>
            <a:r>
              <a:rPr lang="en-US" sz="3200" dirty="0">
                <a:solidFill>
                  <a:schemeClr val="bg1"/>
                </a:solidFill>
                <a:latin typeface="Inter Bold"/>
              </a:rPr>
              <a:t>Object-Oriented Programming (OOP) is used to structure and organize the code efficiently.</a:t>
            </a:r>
          </a:p>
          <a:p>
            <a:pPr>
              <a:buFont typeface="Arial" panose="020B0604020202020204" pitchFamily="34" charset="0"/>
              <a:buChar char="•"/>
            </a:pPr>
            <a:r>
              <a:rPr lang="en-US" sz="3200" dirty="0">
                <a:solidFill>
                  <a:schemeClr val="bg1"/>
                </a:solidFill>
                <a:latin typeface="Inter Bold"/>
              </a:rPr>
              <a:t>This game uses OOP principles such as Classes, Objects, Inheritance, and Encapsulation.</a:t>
            </a:r>
          </a:p>
          <a:p>
            <a:pPr>
              <a:buFont typeface="Arial" panose="020B0604020202020204" pitchFamily="34" charset="0"/>
              <a:buChar char="•"/>
            </a:pPr>
            <a:r>
              <a:rPr lang="en-US" sz="3200" dirty="0">
                <a:solidFill>
                  <a:schemeClr val="bg1"/>
                </a:solidFill>
                <a:latin typeface="Inter Bold"/>
              </a:rPr>
              <a:t>The game involves spaceships battling in different levels.</a:t>
            </a:r>
          </a:p>
        </p:txBody>
      </p:sp>
    </p:spTree>
    <p:extLst>
      <p:ext uri="{BB962C8B-B14F-4D97-AF65-F5344CB8AC3E}">
        <p14:creationId xmlns:p14="http://schemas.microsoft.com/office/powerpoint/2010/main" val="1246136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8759" y="324853"/>
            <a:ext cx="7543800" cy="2062103"/>
          </a:xfrm>
          <a:prstGeom prst="rect">
            <a:avLst/>
          </a:prstGeom>
        </p:spPr>
        <p:txBody>
          <a:bodyPr wrap="square">
            <a:spAutoFit/>
          </a:bodyPr>
          <a:lstStyle/>
          <a:p>
            <a:r>
              <a:rPr lang="en-US" sz="3200" b="1" dirty="0">
                <a:solidFill>
                  <a:schemeClr val="bg1"/>
                </a:solidFill>
                <a:latin typeface="Inter Bold"/>
              </a:rPr>
              <a:t>Classes and Objects</a:t>
            </a:r>
            <a:endParaRPr lang="en-US" sz="3200" dirty="0">
              <a:solidFill>
                <a:schemeClr val="bg1"/>
              </a:solidFill>
              <a:latin typeface="Inter Bold"/>
            </a:endParaRPr>
          </a:p>
          <a:p>
            <a:pPr>
              <a:buFont typeface="Arial" panose="020B0604020202020204" pitchFamily="34" charset="0"/>
              <a:buChar char="•"/>
            </a:pPr>
            <a:r>
              <a:rPr lang="en-US" sz="3200" dirty="0">
                <a:solidFill>
                  <a:schemeClr val="bg1"/>
                </a:solidFill>
                <a:latin typeface="Inter Bold"/>
              </a:rPr>
              <a:t>A </a:t>
            </a:r>
            <a:r>
              <a:rPr lang="en-US" sz="3200" b="1" dirty="0">
                <a:solidFill>
                  <a:schemeClr val="bg1"/>
                </a:solidFill>
                <a:latin typeface="Inter Bold"/>
              </a:rPr>
              <a:t>class</a:t>
            </a:r>
            <a:r>
              <a:rPr lang="en-US" sz="3200" dirty="0">
                <a:solidFill>
                  <a:schemeClr val="bg1"/>
                </a:solidFill>
                <a:latin typeface="Inter Bold"/>
              </a:rPr>
              <a:t> is a blueprint for creating objects.</a:t>
            </a:r>
          </a:p>
          <a:p>
            <a:pPr>
              <a:buFont typeface="Arial" panose="020B0604020202020204" pitchFamily="34" charset="0"/>
              <a:buChar char="•"/>
            </a:pPr>
            <a:r>
              <a:rPr lang="en-US" sz="3200" dirty="0">
                <a:solidFill>
                  <a:schemeClr val="bg1"/>
                </a:solidFill>
                <a:latin typeface="Inter Bold"/>
              </a:rPr>
              <a:t>An </a:t>
            </a:r>
            <a:r>
              <a:rPr lang="en-US" sz="3200" b="1" dirty="0">
                <a:solidFill>
                  <a:schemeClr val="bg1"/>
                </a:solidFill>
                <a:latin typeface="Inter Bold"/>
              </a:rPr>
              <a:t>object</a:t>
            </a:r>
            <a:r>
              <a:rPr lang="en-US" sz="3200" dirty="0">
                <a:solidFill>
                  <a:schemeClr val="bg1"/>
                </a:solidFill>
                <a:latin typeface="Inter Bold"/>
              </a:rPr>
              <a:t> is an instance of a class.</a:t>
            </a:r>
          </a:p>
        </p:txBody>
      </p:sp>
      <p:pic>
        <p:nvPicPr>
          <p:cNvPr id="3" name="Picture 2"/>
          <p:cNvPicPr>
            <a:picLocks noChangeAspect="1"/>
          </p:cNvPicPr>
          <p:nvPr/>
        </p:nvPicPr>
        <p:blipFill>
          <a:blip r:embed="rId2"/>
          <a:stretch>
            <a:fillRect/>
          </a:stretch>
        </p:blipFill>
        <p:spPr>
          <a:xfrm>
            <a:off x="1816770" y="2386956"/>
            <a:ext cx="8614609" cy="2661337"/>
          </a:xfrm>
          <a:prstGeom prst="rect">
            <a:avLst/>
          </a:prstGeom>
        </p:spPr>
      </p:pic>
      <p:sp>
        <p:nvSpPr>
          <p:cNvPr id="5" name="Rectangle 4"/>
          <p:cNvSpPr/>
          <p:nvPr/>
        </p:nvSpPr>
        <p:spPr>
          <a:xfrm>
            <a:off x="288759" y="5257800"/>
            <a:ext cx="6533146" cy="1077218"/>
          </a:xfrm>
          <a:prstGeom prst="rect">
            <a:avLst/>
          </a:prstGeom>
        </p:spPr>
        <p:txBody>
          <a:bodyPr wrap="square">
            <a:spAutoFit/>
          </a:bodyPr>
          <a:lstStyle/>
          <a:p>
            <a:r>
              <a:rPr lang="en-US" sz="3200" b="1" dirty="0">
                <a:solidFill>
                  <a:schemeClr val="bg1"/>
                </a:solidFill>
                <a:latin typeface="Inter Bold"/>
              </a:rPr>
              <a:t>Objects created from the class</a:t>
            </a:r>
            <a:r>
              <a:rPr lang="en-US" sz="3200" b="1" dirty="0" smtClean="0">
                <a:solidFill>
                  <a:schemeClr val="bg1"/>
                </a:solidFill>
                <a:latin typeface="Inter Bold"/>
              </a:rPr>
              <a:t>:</a:t>
            </a:r>
          </a:p>
          <a:p>
            <a:endParaRPr lang="en-US" sz="3200" dirty="0">
              <a:solidFill>
                <a:schemeClr val="bg1"/>
              </a:solidFill>
              <a:latin typeface="Inter Bold"/>
            </a:endParaRPr>
          </a:p>
        </p:txBody>
      </p:sp>
      <p:pic>
        <p:nvPicPr>
          <p:cNvPr id="6" name="Picture 5"/>
          <p:cNvPicPr>
            <a:picLocks noChangeAspect="1"/>
          </p:cNvPicPr>
          <p:nvPr/>
        </p:nvPicPr>
        <p:blipFill>
          <a:blip r:embed="rId3"/>
          <a:stretch>
            <a:fillRect/>
          </a:stretch>
        </p:blipFill>
        <p:spPr>
          <a:xfrm>
            <a:off x="2340777" y="6208295"/>
            <a:ext cx="6929053" cy="1145855"/>
          </a:xfrm>
          <a:prstGeom prst="rect">
            <a:avLst/>
          </a:prstGeom>
        </p:spPr>
      </p:pic>
    </p:spTree>
    <p:extLst>
      <p:ext uri="{BB962C8B-B14F-4D97-AF65-F5344CB8AC3E}">
        <p14:creationId xmlns:p14="http://schemas.microsoft.com/office/powerpoint/2010/main" val="21826089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0474" y="300788"/>
            <a:ext cx="8554452" cy="3046988"/>
          </a:xfrm>
          <a:prstGeom prst="rect">
            <a:avLst/>
          </a:prstGeom>
        </p:spPr>
        <p:txBody>
          <a:bodyPr wrap="square">
            <a:spAutoFit/>
          </a:bodyPr>
          <a:lstStyle/>
          <a:p>
            <a:r>
              <a:rPr lang="en-US" sz="3200" b="1" dirty="0">
                <a:solidFill>
                  <a:schemeClr val="bg1"/>
                </a:solidFill>
                <a:latin typeface="Inter Bold"/>
              </a:rPr>
              <a:t>Inheritance</a:t>
            </a:r>
            <a:endParaRPr lang="en-US" sz="3200" dirty="0">
              <a:solidFill>
                <a:schemeClr val="bg1"/>
              </a:solidFill>
              <a:latin typeface="Inter Bold"/>
            </a:endParaRPr>
          </a:p>
          <a:p>
            <a:pPr>
              <a:buFont typeface="Arial" panose="020B0604020202020204" pitchFamily="34" charset="0"/>
              <a:buChar char="•"/>
            </a:pPr>
            <a:r>
              <a:rPr lang="en-US" sz="3200" b="1" dirty="0">
                <a:solidFill>
                  <a:schemeClr val="bg1"/>
                </a:solidFill>
                <a:latin typeface="Inter Bold"/>
              </a:rPr>
              <a:t>Inheritance</a:t>
            </a:r>
            <a:r>
              <a:rPr lang="en-US" sz="3200" dirty="0">
                <a:solidFill>
                  <a:schemeClr val="bg1"/>
                </a:solidFill>
                <a:latin typeface="Inter Bold"/>
              </a:rPr>
              <a:t> allows a new class to derive properties and methods from an existing class.</a:t>
            </a:r>
          </a:p>
          <a:p>
            <a:pPr>
              <a:buFont typeface="Arial" panose="020B0604020202020204" pitchFamily="34" charset="0"/>
              <a:buChar char="•"/>
            </a:pPr>
            <a:r>
              <a:rPr lang="en-US" sz="3200" dirty="0">
                <a:solidFill>
                  <a:schemeClr val="bg1"/>
                </a:solidFill>
                <a:latin typeface="Inter Bold"/>
              </a:rPr>
              <a:t>The game uses </a:t>
            </a:r>
            <a:r>
              <a:rPr lang="en-US" sz="3200" b="1" dirty="0">
                <a:solidFill>
                  <a:schemeClr val="bg1"/>
                </a:solidFill>
                <a:latin typeface="Inter Bold"/>
              </a:rPr>
              <a:t>single inheritance</a:t>
            </a:r>
            <a:r>
              <a:rPr lang="en-US" sz="3200" dirty="0">
                <a:solidFill>
                  <a:schemeClr val="bg1"/>
                </a:solidFill>
                <a:latin typeface="Inter Bold"/>
              </a:rPr>
              <a:t>, where a subclass inherits from one parent class.</a:t>
            </a:r>
          </a:p>
        </p:txBody>
      </p:sp>
      <p:pic>
        <p:nvPicPr>
          <p:cNvPr id="3" name="Picture 2"/>
          <p:cNvPicPr>
            <a:picLocks noChangeAspect="1"/>
          </p:cNvPicPr>
          <p:nvPr/>
        </p:nvPicPr>
        <p:blipFill>
          <a:blip r:embed="rId2"/>
          <a:stretch>
            <a:fillRect/>
          </a:stretch>
        </p:blipFill>
        <p:spPr>
          <a:xfrm>
            <a:off x="1227221" y="3347776"/>
            <a:ext cx="11390775" cy="1804930"/>
          </a:xfrm>
          <a:prstGeom prst="rect">
            <a:avLst/>
          </a:prstGeom>
        </p:spPr>
      </p:pic>
      <p:sp>
        <p:nvSpPr>
          <p:cNvPr id="4" name="Rectangle 3"/>
          <p:cNvSpPr/>
          <p:nvPr/>
        </p:nvSpPr>
        <p:spPr>
          <a:xfrm>
            <a:off x="180474" y="5594684"/>
            <a:ext cx="8241631" cy="1077218"/>
          </a:xfrm>
          <a:prstGeom prst="rect">
            <a:avLst/>
          </a:prstGeom>
        </p:spPr>
        <p:txBody>
          <a:bodyPr wrap="square">
            <a:spAutoFit/>
          </a:bodyPr>
          <a:lstStyle/>
          <a:p>
            <a:r>
              <a:rPr lang="en-US" sz="3200" b="1" dirty="0" err="1">
                <a:solidFill>
                  <a:schemeClr val="bg1"/>
                </a:solidFill>
                <a:ea typeface="Inter Bold"/>
              </a:rPr>
              <a:t>RedSpaceship</a:t>
            </a:r>
            <a:r>
              <a:rPr lang="en-US" sz="3200" dirty="0">
                <a:solidFill>
                  <a:schemeClr val="bg1"/>
                </a:solidFill>
                <a:ea typeface="Inter Bold"/>
              </a:rPr>
              <a:t> and </a:t>
            </a:r>
            <a:r>
              <a:rPr lang="en-US" sz="3200" b="1" dirty="0" err="1">
                <a:solidFill>
                  <a:schemeClr val="bg1"/>
                </a:solidFill>
                <a:ea typeface="Inter Bold"/>
              </a:rPr>
              <a:t>YellowSpaceship</a:t>
            </a:r>
            <a:r>
              <a:rPr lang="en-US" sz="3200" dirty="0">
                <a:solidFill>
                  <a:schemeClr val="bg1"/>
                </a:solidFill>
                <a:ea typeface="Inter Bold"/>
              </a:rPr>
              <a:t> inherit from </a:t>
            </a:r>
            <a:r>
              <a:rPr lang="en-US" sz="3200" b="1" dirty="0">
                <a:solidFill>
                  <a:schemeClr val="bg1"/>
                </a:solidFill>
                <a:ea typeface="Inter Bold"/>
              </a:rPr>
              <a:t>Spaceship</a:t>
            </a:r>
            <a:r>
              <a:rPr lang="en-US" sz="3200" dirty="0">
                <a:solidFill>
                  <a:schemeClr val="bg1"/>
                </a:solidFill>
                <a:ea typeface="Inter Bold"/>
              </a:rPr>
              <a:t> and reuse its methods and attributes.</a:t>
            </a:r>
          </a:p>
        </p:txBody>
      </p:sp>
    </p:spTree>
    <p:extLst>
      <p:ext uri="{BB962C8B-B14F-4D97-AF65-F5344CB8AC3E}">
        <p14:creationId xmlns:p14="http://schemas.microsoft.com/office/powerpoint/2010/main" val="2182838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0632" y="385011"/>
            <a:ext cx="10732168" cy="2554545"/>
          </a:xfrm>
          <a:prstGeom prst="rect">
            <a:avLst/>
          </a:prstGeom>
        </p:spPr>
        <p:txBody>
          <a:bodyPr wrap="square">
            <a:spAutoFit/>
          </a:bodyPr>
          <a:lstStyle/>
          <a:p>
            <a:r>
              <a:rPr lang="en-US" sz="3200" b="1" dirty="0">
                <a:solidFill>
                  <a:schemeClr val="bg1"/>
                </a:solidFill>
                <a:latin typeface="Inter Bold"/>
              </a:rPr>
              <a:t>Encapsulation</a:t>
            </a:r>
            <a:endParaRPr lang="en-US" sz="3200" dirty="0">
              <a:solidFill>
                <a:schemeClr val="bg1"/>
              </a:solidFill>
              <a:latin typeface="Inter Bold"/>
            </a:endParaRPr>
          </a:p>
          <a:p>
            <a:pPr>
              <a:buFont typeface="Arial" panose="020B0604020202020204" pitchFamily="34" charset="0"/>
              <a:buChar char="•"/>
            </a:pPr>
            <a:r>
              <a:rPr lang="en-US" sz="3200" b="1" dirty="0">
                <a:solidFill>
                  <a:schemeClr val="bg1"/>
                </a:solidFill>
                <a:latin typeface="Inter Bold"/>
              </a:rPr>
              <a:t>Encapsulation</a:t>
            </a:r>
            <a:r>
              <a:rPr lang="en-US" sz="3200" dirty="0">
                <a:solidFill>
                  <a:schemeClr val="bg1"/>
                </a:solidFill>
                <a:latin typeface="Inter Bold"/>
              </a:rPr>
              <a:t> ensures that data is hidden and only accessible through defined methods.</a:t>
            </a:r>
          </a:p>
          <a:p>
            <a:pPr>
              <a:buFont typeface="Arial" panose="020B0604020202020204" pitchFamily="34" charset="0"/>
              <a:buChar char="•"/>
            </a:pPr>
            <a:r>
              <a:rPr lang="en-US" sz="3200" dirty="0">
                <a:solidFill>
                  <a:schemeClr val="bg1"/>
                </a:solidFill>
                <a:latin typeface="Inter Bold"/>
              </a:rPr>
              <a:t>Example: Spaceship's health is only modified by event handling, preventing direct modification.</a:t>
            </a:r>
          </a:p>
        </p:txBody>
      </p:sp>
      <p:pic>
        <p:nvPicPr>
          <p:cNvPr id="3" name="Picture 2"/>
          <p:cNvPicPr>
            <a:picLocks noChangeAspect="1"/>
          </p:cNvPicPr>
          <p:nvPr/>
        </p:nvPicPr>
        <p:blipFill>
          <a:blip r:embed="rId2"/>
          <a:stretch>
            <a:fillRect/>
          </a:stretch>
        </p:blipFill>
        <p:spPr>
          <a:xfrm>
            <a:off x="2515693" y="3007553"/>
            <a:ext cx="9599011" cy="2070375"/>
          </a:xfrm>
          <a:prstGeom prst="rect">
            <a:avLst/>
          </a:prstGeom>
        </p:spPr>
      </p:pic>
      <p:sp>
        <p:nvSpPr>
          <p:cNvPr id="5" name="Rectangle 4"/>
          <p:cNvSpPr/>
          <p:nvPr/>
        </p:nvSpPr>
        <p:spPr>
          <a:xfrm>
            <a:off x="445168" y="5739063"/>
            <a:ext cx="12681284" cy="584775"/>
          </a:xfrm>
          <a:prstGeom prst="rect">
            <a:avLst/>
          </a:prstGeom>
        </p:spPr>
        <p:txBody>
          <a:bodyPr wrap="square">
            <a:spAutoFit/>
          </a:bodyPr>
          <a:lstStyle/>
          <a:p>
            <a:r>
              <a:rPr lang="en-US" sz="3200" dirty="0" smtClean="0">
                <a:solidFill>
                  <a:schemeClr val="bg1"/>
                </a:solidFill>
                <a:latin typeface="Inter Bold"/>
              </a:rPr>
              <a:t>The </a:t>
            </a:r>
            <a:r>
              <a:rPr lang="en-US" sz="3200" b="1" dirty="0" smtClean="0">
                <a:solidFill>
                  <a:schemeClr val="bg1"/>
                </a:solidFill>
                <a:latin typeface="Inter Bold"/>
              </a:rPr>
              <a:t>health</a:t>
            </a:r>
            <a:r>
              <a:rPr lang="en-US" sz="3200" dirty="0" smtClean="0">
                <a:solidFill>
                  <a:schemeClr val="bg1"/>
                </a:solidFill>
                <a:latin typeface="Inter Bold"/>
              </a:rPr>
              <a:t> attribute is protected from unauthorized changes</a:t>
            </a:r>
            <a:r>
              <a:rPr lang="en-US" sz="3200" dirty="0" smtClean="0">
                <a:latin typeface="Inter Bold"/>
              </a:rPr>
              <a:t>.</a:t>
            </a:r>
            <a:endParaRPr lang="en-US" sz="3200" dirty="0">
              <a:latin typeface="Inter Bold"/>
            </a:endParaRPr>
          </a:p>
        </p:txBody>
      </p:sp>
    </p:spTree>
    <p:extLst>
      <p:ext uri="{BB962C8B-B14F-4D97-AF65-F5344CB8AC3E}">
        <p14:creationId xmlns:p14="http://schemas.microsoft.com/office/powerpoint/2010/main" val="34058821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TotalTime>
  <Words>783</Words>
  <Application>Microsoft Office PowerPoint</Application>
  <PresentationFormat>Custom</PresentationFormat>
  <Paragraphs>105</Paragraphs>
  <Slides>18</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Arial Unicode MS</vt:lpstr>
      <vt:lpstr>Calibri</vt:lpstr>
      <vt:lpstr>Inter</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UAE</cp:lastModifiedBy>
  <cp:revision>10</cp:revision>
  <dcterms:created xsi:type="dcterms:W3CDTF">2025-01-28T03:20:49Z</dcterms:created>
  <dcterms:modified xsi:type="dcterms:W3CDTF">2025-02-03T16:15:15Z</dcterms:modified>
</cp:coreProperties>
</file>